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sldIdLst>
    <p:sldId id="390" r:id="rId5"/>
    <p:sldId id="392" r:id="rId6"/>
    <p:sldId id="370" r:id="rId7"/>
    <p:sldId id="310" r:id="rId8"/>
    <p:sldId id="271" r:id="rId9"/>
    <p:sldId id="265" r:id="rId10"/>
    <p:sldId id="274" r:id="rId11"/>
    <p:sldId id="262" r:id="rId12"/>
    <p:sldId id="264" r:id="rId13"/>
    <p:sldId id="263" r:id="rId14"/>
    <p:sldId id="316" r:id="rId15"/>
    <p:sldId id="258" r:id="rId16"/>
    <p:sldId id="280" r:id="rId17"/>
    <p:sldId id="396" r:id="rId18"/>
    <p:sldId id="314" r:id="rId19"/>
    <p:sldId id="305" r:id="rId20"/>
    <p:sldId id="306" r:id="rId21"/>
    <p:sldId id="275" r:id="rId22"/>
    <p:sldId id="276" r:id="rId23"/>
    <p:sldId id="282" r:id="rId24"/>
    <p:sldId id="277" r:id="rId25"/>
    <p:sldId id="278" r:id="rId26"/>
    <p:sldId id="259" r:id="rId27"/>
    <p:sldId id="281" r:id="rId28"/>
    <p:sldId id="283" r:id="rId29"/>
    <p:sldId id="284" r:id="rId30"/>
    <p:sldId id="285" r:id="rId31"/>
    <p:sldId id="383" r:id="rId32"/>
    <p:sldId id="290" r:id="rId33"/>
    <p:sldId id="303" r:id="rId34"/>
    <p:sldId id="291" r:id="rId35"/>
    <p:sldId id="293" r:id="rId36"/>
    <p:sldId id="312" r:id="rId37"/>
    <p:sldId id="385" r:id="rId38"/>
    <p:sldId id="298" r:id="rId39"/>
    <p:sldId id="304" r:id="rId40"/>
    <p:sldId id="294" r:id="rId41"/>
    <p:sldId id="319" r:id="rId42"/>
    <p:sldId id="30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ke, Kiran" initials="LK" lastIdx="1" clrIdx="0">
    <p:extLst>
      <p:ext uri="{19B8F6BF-5375-455C-9EA6-DF929625EA0E}">
        <p15:presenceInfo xmlns:p15="http://schemas.microsoft.com/office/powerpoint/2012/main" userId="Latke, Ki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548235"/>
    <a:srgbClr val="002C77"/>
    <a:srgbClr val="0563C1"/>
    <a:srgbClr val="F68F36"/>
    <a:srgbClr val="FFC945"/>
    <a:srgbClr val="FDB53F"/>
    <a:srgbClr val="F57B17"/>
    <a:srgbClr val="F69036"/>
    <a:srgbClr val="0E8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04318-F0C8-4AA1-A096-D2821B40BF5F}" v="1" dt="2023-03-10T04:56:57.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02" autoAdjust="0"/>
    <p:restoredTop sz="94660"/>
  </p:normalViewPr>
  <p:slideViewPr>
    <p:cSldViewPr snapToGrid="0">
      <p:cViewPr varScale="1">
        <p:scale>
          <a:sx n="72" d="100"/>
          <a:sy n="72" d="100"/>
        </p:scale>
        <p:origin x="3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4D32D-8152-4E23-AD7A-5C78483DC8BB}" type="datetimeFigureOut">
              <a:rPr lang="en-US" smtClean="0"/>
              <a:t>06/06/2023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330E5-B061-4CFF-894E-DFEF6CA1296E}" type="slidenum">
              <a:rPr lang="en-US" smtClean="0"/>
              <a:t>‹#›</a:t>
            </a:fld>
            <a:endParaRPr lang="en-US"/>
          </a:p>
        </p:txBody>
      </p:sp>
    </p:spTree>
    <p:extLst>
      <p:ext uri="{BB962C8B-B14F-4D97-AF65-F5344CB8AC3E}">
        <p14:creationId xmlns:p14="http://schemas.microsoft.com/office/powerpoint/2010/main" val="294429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0D305-FED0-4D28-AAEB-861E53D327EF}" type="slidenum">
              <a:rPr lang="en-US" smtClean="0"/>
              <a:t>34</a:t>
            </a:fld>
            <a:endParaRPr lang="en-US"/>
          </a:p>
        </p:txBody>
      </p:sp>
    </p:spTree>
    <p:extLst>
      <p:ext uri="{BB962C8B-B14F-4D97-AF65-F5344CB8AC3E}">
        <p14:creationId xmlns:p14="http://schemas.microsoft.com/office/powerpoint/2010/main" val="73988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3F8A27-0967-4DE7-94B2-352F19713F46}" type="datetimeFigureOut">
              <a:rPr lang="en-US" smtClean="0"/>
              <a:t>06/06/2023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423607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F8A27-0967-4DE7-94B2-352F19713F46}" type="datetimeFigureOut">
              <a:rPr lang="en-US" smtClean="0"/>
              <a:t>06/06/2023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8661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F8A27-0967-4DE7-94B2-352F19713F46}" type="datetimeFigureOut">
              <a:rPr lang="en-US" smtClean="0"/>
              <a:t>06/06/2023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172170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F8A27-0967-4DE7-94B2-352F19713F46}" type="datetimeFigureOut">
              <a:rPr lang="en-US" smtClean="0"/>
              <a:t>06/06/2023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9485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3F8A27-0967-4DE7-94B2-352F19713F46}" type="datetimeFigureOut">
              <a:rPr lang="en-US" smtClean="0"/>
              <a:t>06/06/2023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128255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3F8A27-0967-4DE7-94B2-352F19713F46}" type="datetimeFigureOut">
              <a:rPr lang="en-US" smtClean="0"/>
              <a:t>06/06/2023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281257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F8A27-0967-4DE7-94B2-352F19713F46}" type="datetimeFigureOut">
              <a:rPr lang="en-US" smtClean="0"/>
              <a:t>06/06/2023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338890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3F8A27-0967-4DE7-94B2-352F19713F46}" type="datetimeFigureOut">
              <a:rPr lang="en-US" smtClean="0"/>
              <a:t>06/06/2023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349624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F8A27-0967-4DE7-94B2-352F19713F46}" type="datetimeFigureOut">
              <a:rPr lang="en-US" smtClean="0"/>
              <a:t>06/06/2023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70461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3F8A27-0967-4DE7-94B2-352F19713F46}" type="datetimeFigureOut">
              <a:rPr lang="en-US" smtClean="0"/>
              <a:t>06/06/2023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102885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3F8A27-0967-4DE7-94B2-352F19713F46}" type="datetimeFigureOut">
              <a:rPr lang="en-US" smtClean="0"/>
              <a:t>06/06/2023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1F3DC-F2C6-486D-8E56-3E29973CFE0E}" type="slidenum">
              <a:rPr lang="en-US" smtClean="0"/>
              <a:t>‹#›</a:t>
            </a:fld>
            <a:endParaRPr lang="en-US"/>
          </a:p>
        </p:txBody>
      </p:sp>
    </p:spTree>
    <p:extLst>
      <p:ext uri="{BB962C8B-B14F-4D97-AF65-F5344CB8AC3E}">
        <p14:creationId xmlns:p14="http://schemas.microsoft.com/office/powerpoint/2010/main" val="122817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F8A27-0967-4DE7-94B2-352F19713F46}" type="datetimeFigureOut">
              <a:rPr lang="en-US" smtClean="0"/>
              <a:t>06/06/2023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1F3DC-F2C6-486D-8E56-3E29973CFE0E}" type="slidenum">
              <a:rPr lang="en-US" smtClean="0"/>
              <a:t>‹#›</a:t>
            </a:fld>
            <a:endParaRPr lang="en-US"/>
          </a:p>
        </p:txBody>
      </p:sp>
    </p:spTree>
    <p:extLst>
      <p:ext uri="{BB962C8B-B14F-4D97-AF65-F5344CB8AC3E}">
        <p14:creationId xmlns:p14="http://schemas.microsoft.com/office/powerpoint/2010/main" val="2263335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0.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hyperlink" Target="http://www.marsh.co.in/" TargetMode="External"/><Relationship Id="rId4" Type="http://schemas.openxmlformats.org/officeDocument/2006/relationships/hyperlink" Target="https://www.medibuddy.in/"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hyperlink" Target="http://www.marsh.co.in/"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0.jpg"/><Relationship Id="rId4"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hyperlink" Target="http://www.marsh.co.i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2.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078"/>
          <a:stretch/>
        </p:blipFill>
        <p:spPr>
          <a:xfrm>
            <a:off x="0" y="0"/>
            <a:ext cx="12192000" cy="6858000"/>
          </a:xfrm>
          <a:prstGeom prst="rect">
            <a:avLst/>
          </a:prstGeom>
        </p:spPr>
      </p:pic>
      <p:sp>
        <p:nvSpPr>
          <p:cNvPr id="9" name="TextBox 8">
            <a:extLst>
              <a:ext uri="{FF2B5EF4-FFF2-40B4-BE49-F238E27FC236}">
                <a16:creationId xmlns:a16="http://schemas.microsoft.com/office/drawing/2014/main" id="{E5AE2512-3EC7-467B-AC8D-0A5E89B23C6B}"/>
              </a:ext>
            </a:extLst>
          </p:cNvPr>
          <p:cNvSpPr txBox="1"/>
          <p:nvPr/>
        </p:nvSpPr>
        <p:spPr>
          <a:xfrm>
            <a:off x="596715" y="4703357"/>
            <a:ext cx="3946709" cy="585246"/>
          </a:xfrm>
          <a:prstGeom prst="rect">
            <a:avLst/>
          </a:prstGeom>
          <a:noFill/>
        </p:spPr>
        <p:txBody>
          <a:bodyPr vert="horz" wrap="square" lIns="0" tIns="0" rIns="0" bIns="0" rtlCol="0" anchor="t" anchorCtr="0">
            <a:noAutofit/>
          </a:bodyPr>
          <a:lstStyle/>
          <a:p>
            <a:pPr lvl="0">
              <a:defRPr/>
            </a:pPr>
            <a:r>
              <a:rPr lang="en-US" sz="2500" dirty="0">
                <a:solidFill>
                  <a:srgbClr val="FFFFFF"/>
                </a:solidFill>
                <a:latin typeface="Arial" panose="020B0604020202020204" pitchFamily="34" charset="0"/>
                <a:ea typeface="Noto Sans" panose="020B0502040504020204" pitchFamily="34" charset="0"/>
                <a:cs typeface="Arial" panose="020B0604020202020204" pitchFamily="34" charset="0"/>
              </a:rPr>
              <a:t>Insurance Benefit Manual 2023-24</a:t>
            </a:r>
          </a:p>
        </p:txBody>
      </p:sp>
      <p:sp>
        <p:nvSpPr>
          <p:cNvPr id="10" name="TextBox 9">
            <a:extLst>
              <a:ext uri="{FF2B5EF4-FFF2-40B4-BE49-F238E27FC236}">
                <a16:creationId xmlns:a16="http://schemas.microsoft.com/office/drawing/2014/main" id="{E5AE2512-3EC7-467B-AC8D-0A5E89B23C6B}"/>
              </a:ext>
            </a:extLst>
          </p:cNvPr>
          <p:cNvSpPr txBox="1"/>
          <p:nvPr/>
        </p:nvSpPr>
        <p:spPr>
          <a:xfrm>
            <a:off x="596715" y="1878326"/>
            <a:ext cx="5173464" cy="2926220"/>
          </a:xfrm>
          <a:prstGeom prst="rect">
            <a:avLst/>
          </a:prstGeom>
          <a:noFill/>
        </p:spPr>
        <p:txBody>
          <a:bodyPr vert="horz" wrap="square" lIns="0" tIns="0" rIns="0" bIns="0" rtlCol="0" anchor="t" anchorCtr="0">
            <a:noAutofit/>
          </a:bodyPr>
          <a:lstStyle/>
          <a:p>
            <a:pPr marL="0" marR="0" lvl="0" indent="0" algn="l" defTabSz="914400" rtl="0" eaLnBrk="1" fontAlgn="auto" latinLnBrk="0" hangingPunct="1">
              <a:lnSpc>
                <a:spcPts val="5300"/>
              </a:lnSpc>
              <a:spcBef>
                <a:spcPts val="0"/>
              </a:spcBef>
              <a:spcAft>
                <a:spcPts val="0"/>
              </a:spcAft>
              <a:buClrTx/>
              <a:buSzTx/>
              <a:buFontTx/>
              <a:buNone/>
              <a:tabLst/>
              <a:defRPr/>
            </a:pPr>
            <a:r>
              <a:rPr lang="en-US" sz="4800" b="1" dirty="0">
                <a:solidFill>
                  <a:srgbClr val="FFFFFF"/>
                </a:solidFill>
                <a:latin typeface="Arial" panose="020B0604020202020204" pitchFamily="34" charset="0"/>
                <a:cs typeface="Arial" panose="020B0604020202020204" pitchFamily="34" charset="0"/>
              </a:rPr>
              <a:t>Care Begins With Family’s </a:t>
            </a:r>
          </a:p>
          <a:p>
            <a:pPr marL="0" marR="0" lvl="0" indent="0" algn="l" defTabSz="914400" rtl="0" eaLnBrk="1" fontAlgn="auto" latinLnBrk="0" hangingPunct="1">
              <a:lnSpc>
                <a:spcPts val="5300"/>
              </a:lnSpc>
              <a:spcBef>
                <a:spcPts val="0"/>
              </a:spcBef>
              <a:spcAft>
                <a:spcPts val="0"/>
              </a:spcAft>
              <a:buClrTx/>
              <a:buSzTx/>
              <a:buFontTx/>
              <a:buNone/>
              <a:tabLst/>
              <a:defRPr/>
            </a:pPr>
            <a:r>
              <a:rPr lang="en-US" sz="4800" b="1" dirty="0">
                <a:solidFill>
                  <a:srgbClr val="FFFFFF"/>
                </a:solidFill>
                <a:latin typeface="Arial" panose="020B0604020202020204" pitchFamily="34" charset="0"/>
                <a:cs typeface="Arial" panose="020B0604020202020204" pitchFamily="34" charset="0"/>
              </a:rPr>
              <a:t>Good Health</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716" y="489033"/>
            <a:ext cx="1339272" cy="300182"/>
          </a:xfrm>
          <a:prstGeom prst="rect">
            <a:avLst/>
          </a:prstGeom>
        </p:spPr>
      </p:pic>
      <p:sp>
        <p:nvSpPr>
          <p:cNvPr id="12" name="Tagline">
            <a:extLst>
              <a:ext uri="{FF2B5EF4-FFF2-40B4-BE49-F238E27FC236}">
                <a16:creationId xmlns:a16="http://schemas.microsoft.com/office/drawing/2014/main" id="{EFEB1954-85D9-9742-97F6-78473397D04E}"/>
              </a:ext>
            </a:extLst>
          </p:cNvPr>
          <p:cNvSpPr txBox="1"/>
          <p:nvPr/>
        </p:nvSpPr>
        <p:spPr>
          <a:xfrm>
            <a:off x="9445613" y="512216"/>
            <a:ext cx="2109800" cy="276999"/>
          </a:xfrm>
          <a:prstGeom prst="rect">
            <a:avLst/>
          </a:prstGeom>
          <a:noFill/>
        </p:spPr>
        <p:txBody>
          <a:bodyPr vert="horz"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benefits that truly benefit</a:t>
            </a:r>
          </a:p>
        </p:txBody>
      </p:sp>
      <p:sp>
        <p:nvSpPr>
          <p:cNvPr id="13" name="Rectangle 12">
            <a:extLst>
              <a:ext uri="{FF2B5EF4-FFF2-40B4-BE49-F238E27FC236}">
                <a16:creationId xmlns:a16="http://schemas.microsoft.com/office/drawing/2014/main" id="{F528666E-8281-164E-A056-12819458C46E}"/>
              </a:ext>
            </a:extLst>
          </p:cNvPr>
          <p:cNvSpPr/>
          <p:nvPr/>
        </p:nvSpPr>
        <p:spPr>
          <a:xfrm>
            <a:off x="9892819" y="6375968"/>
            <a:ext cx="1814599" cy="153888"/>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Businesses of Marsh McLennan</a:t>
            </a:r>
            <a:endParaRPr kumimoji="0" lang="en-US" sz="1000" b="0" i="0" u="none" strike="noStrike" kern="1200" cap="none" spc="0" normalizeH="0" baseline="0" noProof="0" dirty="0">
              <a:ln>
                <a:noFill/>
              </a:ln>
              <a:solidFill>
                <a:schemeClr val="bg1"/>
              </a:solidFill>
              <a:effectLst/>
              <a:uLnTx/>
              <a:uFillTx/>
              <a:latin typeface="Mute"/>
              <a:ea typeface="+mn-ea"/>
              <a:cs typeface="+mn-cs"/>
            </a:endParaRPr>
          </a:p>
        </p:txBody>
      </p:sp>
      <p:sp>
        <p:nvSpPr>
          <p:cNvPr id="15" name="PresentationTitle">
            <a:extLst>
              <a:ext uri="{FF2B5EF4-FFF2-40B4-BE49-F238E27FC236}">
                <a16:creationId xmlns:a16="http://schemas.microsoft.com/office/drawing/2014/main" id="{0FF1FA25-57DE-4EE9-8BD1-F23D8415805B}"/>
              </a:ext>
            </a:extLst>
          </p:cNvPr>
          <p:cNvSpPr txBox="1">
            <a:spLocks noChangeArrowheads="1"/>
          </p:cNvSpPr>
          <p:nvPr>
            <p:custDataLst>
              <p:tags r:id="rId2"/>
            </p:custDataLst>
          </p:nvPr>
        </p:nvSpPr>
        <p:spPr bwMode="gray">
          <a:xfrm>
            <a:off x="596715" y="6152025"/>
            <a:ext cx="3746690"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r>
              <a:rPr lang="en-US" sz="2000" b="1" kern="0" dirty="0">
                <a:solidFill>
                  <a:schemeClr val="bg1"/>
                </a:solidFill>
                <a:latin typeface="Arial" panose="020B0604020202020204" pitchFamily="34" charset="0"/>
                <a:cs typeface="Arial" panose="020B0604020202020204" pitchFamily="34" charset="0"/>
              </a:rPr>
              <a:t>Syngene International Ltd</a:t>
            </a:r>
            <a:endParaRPr lang="en-GB" sz="2000" b="1" kern="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1754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resentationTitle"/>
          <p:cNvSpPr txBox="1">
            <a:spLocks noChangeArrowheads="1"/>
          </p:cNvSpPr>
          <p:nvPr>
            <p:custDataLst>
              <p:tags r:id="rId1"/>
            </p:custDataLst>
          </p:nvPr>
        </p:nvSpPr>
        <p:spPr bwMode="gray">
          <a:xfrm>
            <a:off x="3468364" y="751274"/>
            <a:ext cx="4813718"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Pre &amp; Post Hospitalisation Expenses</a:t>
            </a:r>
          </a:p>
        </p:txBody>
      </p:sp>
      <p:sp>
        <p:nvSpPr>
          <p:cNvPr id="44" name="PresentationTitle"/>
          <p:cNvSpPr txBox="1">
            <a:spLocks noChangeArrowheads="1"/>
          </p:cNvSpPr>
          <p:nvPr>
            <p:custDataLst>
              <p:tags r:id="rId2"/>
            </p:custDataLst>
          </p:nvPr>
        </p:nvSpPr>
        <p:spPr bwMode="gray">
          <a:xfrm>
            <a:off x="990655" y="751274"/>
            <a:ext cx="2380199"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solidFill>
                <a:latin typeface="Arial" panose="020B0604020202020204" pitchFamily="34" charset="0"/>
                <a:cs typeface="Arial" panose="020B0604020202020204" pitchFamily="34" charset="0"/>
              </a:rPr>
              <a:t>Medical Benefits</a:t>
            </a:r>
            <a:endParaRPr lang="en-GB" sz="2300" b="1" kern="0" dirty="0">
              <a:solidFill>
                <a:schemeClr val="tx1"/>
              </a:solidFill>
              <a:latin typeface="Arial" panose="020B0604020202020204" pitchFamily="34" charset="0"/>
              <a:cs typeface="Arial" panose="020B0604020202020204" pitchFamily="34" charset="0"/>
            </a:endParaRPr>
          </a:p>
        </p:txBody>
      </p:sp>
      <p:graphicFrame>
        <p:nvGraphicFramePr>
          <p:cNvPr id="48" name="Table 47"/>
          <p:cNvGraphicFramePr>
            <a:graphicFrameLocks noGrp="1"/>
          </p:cNvGraphicFramePr>
          <p:nvPr>
            <p:extLst>
              <p:ext uri="{D42A27DB-BD31-4B8C-83A1-F6EECF244321}">
                <p14:modId xmlns:p14="http://schemas.microsoft.com/office/powerpoint/2010/main" val="1086632358"/>
              </p:ext>
            </p:extLst>
          </p:nvPr>
        </p:nvGraphicFramePr>
        <p:xfrm>
          <a:off x="981916" y="3309439"/>
          <a:ext cx="10324715" cy="1682168"/>
        </p:xfrm>
        <a:graphic>
          <a:graphicData uri="http://schemas.openxmlformats.org/drawingml/2006/table">
            <a:tbl>
              <a:tblPr firstRow="1" bandRow="1">
                <a:tableStyleId>{2D5ABB26-0587-4C30-8999-92F81FD0307C}</a:tableStyleId>
              </a:tblPr>
              <a:tblGrid>
                <a:gridCol w="3096598">
                  <a:extLst>
                    <a:ext uri="{9D8B030D-6E8A-4147-A177-3AD203B41FA5}">
                      <a16:colId xmlns:a16="http://schemas.microsoft.com/office/drawing/2014/main" val="2945946761"/>
                    </a:ext>
                  </a:extLst>
                </a:gridCol>
                <a:gridCol w="7228117">
                  <a:extLst>
                    <a:ext uri="{9D8B030D-6E8A-4147-A177-3AD203B41FA5}">
                      <a16:colId xmlns:a16="http://schemas.microsoft.com/office/drawing/2014/main" val="3222845130"/>
                    </a:ext>
                  </a:extLst>
                </a:gridCol>
              </a:tblGrid>
              <a:tr h="252495">
                <a:tc>
                  <a:txBody>
                    <a:bodyPr/>
                    <a:lstStyle/>
                    <a:p>
                      <a:pPr marL="12700">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Post - hospitalisation Expenses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tx1"/>
                        </a:solidFill>
                        <a:effectLst/>
                        <a:latin typeface="Ubuntu" panose="020B0504030602030204" pitchFamily="34" charset="0"/>
                      </a:endParaRP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409930620"/>
                  </a:ext>
                </a:extLst>
              </a:tr>
              <a:tr h="741338">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Definition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If the Insurer accepts a claim under hospitalization and immediately following the Insured Member’s discharge, further medical treatment directly related to the same condition for which the Insured Member was Hospitalized is required, the Insurer will reimburse the Insured member’s Post-hospitalization Expenses for up to 60 day period</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252495">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Coverage</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Yes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236731"/>
                  </a:ext>
                </a:extLst>
              </a:tr>
              <a:tr h="252495">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Duration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60 Days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929383"/>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809075329"/>
              </p:ext>
            </p:extLst>
          </p:nvPr>
        </p:nvGraphicFramePr>
        <p:xfrm>
          <a:off x="981916" y="1498721"/>
          <a:ext cx="10324715" cy="1499288"/>
        </p:xfrm>
        <a:graphic>
          <a:graphicData uri="http://schemas.openxmlformats.org/drawingml/2006/table">
            <a:tbl>
              <a:tblPr firstRow="1" bandRow="1">
                <a:tableStyleId>{2D5ABB26-0587-4C30-8999-92F81FD0307C}</a:tableStyleId>
              </a:tblPr>
              <a:tblGrid>
                <a:gridCol w="3096598">
                  <a:extLst>
                    <a:ext uri="{9D8B030D-6E8A-4147-A177-3AD203B41FA5}">
                      <a16:colId xmlns:a16="http://schemas.microsoft.com/office/drawing/2014/main" val="2945946761"/>
                    </a:ext>
                  </a:extLst>
                </a:gridCol>
                <a:gridCol w="7228117">
                  <a:extLst>
                    <a:ext uri="{9D8B030D-6E8A-4147-A177-3AD203B41FA5}">
                      <a16:colId xmlns:a16="http://schemas.microsoft.com/office/drawing/2014/main" val="3222845130"/>
                    </a:ext>
                  </a:extLst>
                </a:gridCol>
              </a:tblGrid>
              <a:tr h="275346">
                <a:tc>
                  <a:txBody>
                    <a:bodyPr/>
                    <a:lstStyle/>
                    <a:p>
                      <a:pPr marL="12700">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Pre - hospitalisation Expenses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tx1"/>
                        </a:solidFill>
                        <a:effectLst/>
                        <a:latin typeface="Ubuntu" panose="020B0504030602030204" pitchFamily="34" charset="0"/>
                      </a:endParaRP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409930620"/>
                  </a:ext>
                </a:extLst>
              </a:tr>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Definition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If the Insured member is diagnosed with an Illness which results in his / her hospitalization and for which the Insurer accepts a claim, the Insurer will also reimburse the Insured Member’s Pre-hospitalization Expenses for up to 30 days prior to his / her hospitalization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Coverage</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Yes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236731"/>
                  </a:ext>
                </a:extLst>
              </a:tr>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Duration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30 Days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8077040"/>
                  </a:ext>
                </a:extLst>
              </a:tr>
            </a:tbl>
          </a:graphicData>
        </a:graphic>
      </p:graphicFrame>
    </p:spTree>
    <p:extLst>
      <p:ext uri="{BB962C8B-B14F-4D97-AF65-F5344CB8AC3E}">
        <p14:creationId xmlns:p14="http://schemas.microsoft.com/office/powerpoint/2010/main" val="182588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Title"/>
          <p:cNvSpPr txBox="1">
            <a:spLocks noChangeArrowheads="1"/>
          </p:cNvSpPr>
          <p:nvPr>
            <p:custDataLst>
              <p:tags r:id="rId1"/>
            </p:custDataLst>
          </p:nvPr>
        </p:nvSpPr>
        <p:spPr bwMode="gray">
          <a:xfrm>
            <a:off x="363803" y="103574"/>
            <a:ext cx="6581942"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2C77"/>
                </a:solidFill>
                <a:latin typeface="Arial" panose="020B0604020202020204" pitchFamily="34" charset="0"/>
                <a:cs typeface="Arial" panose="020B0604020202020204" pitchFamily="34" charset="0"/>
              </a:rPr>
              <a:t>Benefits-Definitions</a:t>
            </a:r>
            <a:endParaRPr lang="en-GB" sz="2300" b="1" kern="0" dirty="0">
              <a:solidFill>
                <a:srgbClr val="002C77"/>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64748293"/>
              </p:ext>
            </p:extLst>
          </p:nvPr>
        </p:nvGraphicFramePr>
        <p:xfrm>
          <a:off x="323850" y="1100138"/>
          <a:ext cx="11436351" cy="5443926"/>
        </p:xfrm>
        <a:graphic>
          <a:graphicData uri="http://schemas.openxmlformats.org/drawingml/2006/table">
            <a:tbl>
              <a:tblPr firstRow="1" firstCol="1" bandRow="1">
                <a:tableStyleId>{5C22544A-7EE6-4342-B048-85BDC9FD1C3A}</a:tableStyleId>
              </a:tblPr>
              <a:tblGrid>
                <a:gridCol w="4152900">
                  <a:extLst>
                    <a:ext uri="{9D8B030D-6E8A-4147-A177-3AD203B41FA5}">
                      <a16:colId xmlns:a16="http://schemas.microsoft.com/office/drawing/2014/main" val="2183593904"/>
                    </a:ext>
                  </a:extLst>
                </a:gridCol>
                <a:gridCol w="5222777">
                  <a:extLst>
                    <a:ext uri="{9D8B030D-6E8A-4147-A177-3AD203B41FA5}">
                      <a16:colId xmlns:a16="http://schemas.microsoft.com/office/drawing/2014/main" val="865635035"/>
                    </a:ext>
                  </a:extLst>
                </a:gridCol>
                <a:gridCol w="2060674">
                  <a:extLst>
                    <a:ext uri="{9D8B030D-6E8A-4147-A177-3AD203B41FA5}">
                      <a16:colId xmlns:a16="http://schemas.microsoft.com/office/drawing/2014/main" val="1372223329"/>
                    </a:ext>
                  </a:extLst>
                </a:gridCol>
              </a:tblGrid>
              <a:tr h="793335">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Uterine Artery  Embolization &amp; High Intensity Focused Ultrasound (HIFU)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20% of Sum Insured subject to a maximum of Rs.2 Lacs per policy</a:t>
                      </a:r>
                      <a:b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b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period for claims involving Uterine Artery Embolization &amp; HIFU</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895597"/>
                  </a:ext>
                </a:extLst>
              </a:tr>
              <a:tr h="59607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Balloon Sinuplasty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10% of Sum Insured subject to a maximum of Rs.1 Lac per policy period for claims involving Balloon Sinuplasty</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458498"/>
                  </a:ext>
                </a:extLst>
              </a:tr>
              <a:tr h="405144">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Deep Brain Stimulation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50% of Sum Insured per policy period for claims involving Deep Brain Stimulation</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183564"/>
                  </a:ext>
                </a:extLst>
              </a:tr>
              <a:tr h="59607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Oral Chemotherapy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20% of Sum Insured subject to a maximum of Rs.2 Lacs per policy period for claims involving Oral Chemotherapy</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9406770"/>
                  </a:ext>
                </a:extLst>
              </a:tr>
              <a:tr h="405144">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Immunotherapy-Monoclonal Antibody to be given as injection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20% of Sum Insured subject to a maximum of Rs.2 Lacs per policy period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00955"/>
                  </a:ext>
                </a:extLst>
              </a:tr>
              <a:tr h="549099">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Intra vitreal Injections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10% of Sum Insured subject to a maximum of Rs. 1 Lac per policy period</a:t>
                      </a:r>
                      <a:b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br>
                      <a:endPar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843724"/>
                  </a:ext>
                </a:extLst>
              </a:tr>
              <a:tr h="405144">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Robotic Surgeries (Including Robotic Assisted Surgeries)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75% of Sum Insured per policy period for claims involving Robotic Surgeries for (i) the treatment of any disease involving Central Nervous System irrespective of etiology; (ii) Malignancies</a:t>
                      </a:r>
                    </a:p>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50% of Sum Insured per policy period for claims involving Robotic Surgeries for other diseases</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092904"/>
                  </a:ext>
                </a:extLst>
              </a:tr>
              <a:tr h="405144">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Surrogacy</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Applicable up to Maternity  sum insured. Only available to Employee who takes help of a surrogate mother for childbirth Subject to infertility having been medically established in either of the partners, Subject to Documentary Requirements as per Insurer</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444170"/>
                  </a:ext>
                </a:extLst>
              </a:tr>
              <a:tr h="405144">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Stereotactic Radio Surgeries </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50% of Sum Insured per policy period for claims involving  Stereotactic Radio Surgeries</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73181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4223107"/>
              </p:ext>
            </p:extLst>
          </p:nvPr>
        </p:nvGraphicFramePr>
        <p:xfrm>
          <a:off x="323850" y="769149"/>
          <a:ext cx="11436350" cy="283382"/>
        </p:xfrm>
        <a:graphic>
          <a:graphicData uri="http://schemas.openxmlformats.org/drawingml/2006/table">
            <a:tbl>
              <a:tblPr firstRow="1" bandRow="1">
                <a:tableStyleId>{2D5ABB26-0587-4C30-8999-92F81FD0307C}</a:tableStyleId>
              </a:tblPr>
              <a:tblGrid>
                <a:gridCol w="4146550">
                  <a:extLst>
                    <a:ext uri="{9D8B030D-6E8A-4147-A177-3AD203B41FA5}">
                      <a16:colId xmlns:a16="http://schemas.microsoft.com/office/drawing/2014/main" val="580883686"/>
                    </a:ext>
                  </a:extLst>
                </a:gridCol>
                <a:gridCol w="5219700">
                  <a:extLst>
                    <a:ext uri="{9D8B030D-6E8A-4147-A177-3AD203B41FA5}">
                      <a16:colId xmlns:a16="http://schemas.microsoft.com/office/drawing/2014/main" val="4252241550"/>
                    </a:ext>
                  </a:extLst>
                </a:gridCol>
                <a:gridCol w="2070100">
                  <a:extLst>
                    <a:ext uri="{9D8B030D-6E8A-4147-A177-3AD203B41FA5}">
                      <a16:colId xmlns:a16="http://schemas.microsoft.com/office/drawing/2014/main" val="3990736098"/>
                    </a:ext>
                  </a:extLst>
                </a:gridCol>
              </a:tblGrid>
              <a:tr h="239699">
                <a:tc>
                  <a:txBody>
                    <a:bodyPr/>
                    <a:lstStyle/>
                    <a:p>
                      <a:pPr marL="12700">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Benefits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Definition</a:t>
                      </a:r>
                    </a:p>
                  </a:txBody>
                  <a:tcPr marL="100510" marR="100510" marT="50251" marB="50251" horzOverflow="overflow">
                    <a:lnL w="12700" cap="flat" cmpd="sng" algn="ctr">
                      <a:solidFill>
                        <a:schemeClr val="tx1"/>
                      </a:solid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Coverage Limit</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800969294"/>
                  </a:ext>
                </a:extLst>
              </a:tr>
            </a:tbl>
          </a:graphicData>
        </a:graphic>
      </p:graphicFrame>
    </p:spTree>
    <p:extLst>
      <p:ext uri="{BB962C8B-B14F-4D97-AF65-F5344CB8AC3E}">
        <p14:creationId xmlns:p14="http://schemas.microsoft.com/office/powerpoint/2010/main" val="265879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Title"/>
          <p:cNvSpPr txBox="1">
            <a:spLocks noChangeArrowheads="1"/>
          </p:cNvSpPr>
          <p:nvPr>
            <p:custDataLst>
              <p:tags r:id="rId1"/>
            </p:custDataLst>
          </p:nvPr>
        </p:nvSpPr>
        <p:spPr bwMode="gray">
          <a:xfrm>
            <a:off x="382275" y="176310"/>
            <a:ext cx="6203251"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Benefits - Definitions</a:t>
            </a:r>
            <a:endParaRPr lang="en-GB" sz="2300" b="1" kern="0" dirty="0">
              <a:solidFill>
                <a:srgbClr val="005BAA"/>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31423941"/>
              </p:ext>
            </p:extLst>
          </p:nvPr>
        </p:nvGraphicFramePr>
        <p:xfrm>
          <a:off x="461819" y="1228681"/>
          <a:ext cx="11333017" cy="4335587"/>
        </p:xfrm>
        <a:graphic>
          <a:graphicData uri="http://schemas.openxmlformats.org/drawingml/2006/table">
            <a:tbl>
              <a:tblPr firstRow="1" firstCol="1" bandRow="1">
                <a:tableStyleId>{5C22544A-7EE6-4342-B048-85BDC9FD1C3A}</a:tableStyleId>
              </a:tblPr>
              <a:tblGrid>
                <a:gridCol w="4253000">
                  <a:extLst>
                    <a:ext uri="{9D8B030D-6E8A-4147-A177-3AD203B41FA5}">
                      <a16:colId xmlns:a16="http://schemas.microsoft.com/office/drawing/2014/main" val="2183593904"/>
                    </a:ext>
                  </a:extLst>
                </a:gridCol>
                <a:gridCol w="5037963">
                  <a:extLst>
                    <a:ext uri="{9D8B030D-6E8A-4147-A177-3AD203B41FA5}">
                      <a16:colId xmlns:a16="http://schemas.microsoft.com/office/drawing/2014/main" val="865635035"/>
                    </a:ext>
                  </a:extLst>
                </a:gridCol>
                <a:gridCol w="2042054">
                  <a:extLst>
                    <a:ext uri="{9D8B030D-6E8A-4147-A177-3AD203B41FA5}">
                      <a16:colId xmlns:a16="http://schemas.microsoft.com/office/drawing/2014/main" val="1372223329"/>
                    </a:ext>
                  </a:extLst>
                </a:gridCol>
              </a:tblGrid>
              <a:tr h="522104">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Bronchial Thermoplasty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30% of Sum Insured subject to a maximum of Rs.3 Lacs per policy period for claims involving Bronchial Thermoplasty.</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895597"/>
                  </a:ext>
                </a:extLst>
              </a:tr>
              <a:tr h="39228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Vaporization of the Prostate (Green laser treatment for holmium laser treatment)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30% of Sum Insured subject to a maximum of Rs.2 Lacs per policy period.</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458498"/>
                  </a:ext>
                </a:extLst>
              </a:tr>
              <a:tr h="57138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Intra Operative Neuro Monitoring (IONM)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10% of Sum Insured per policy period for claims involving Intra Operative Neuro Monitoring subject to a maximum of Rs. 1 Lac per policy period.</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258991"/>
                  </a:ext>
                </a:extLst>
              </a:tr>
              <a:tr h="57138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Stem Cell Therapy: Hematopoietic Stem Cells for bone marrow transplant for hematological conditions to be covered only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Up to 50% SI in the policy year</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183564"/>
                  </a:ext>
                </a:extLst>
              </a:tr>
              <a:tr h="39228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Genetic Disorders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 genetic disorders for Employee + Spouse + Children up to -50% sum insured limit with subject to claim admissibility as per the policy T &amp; C</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9406770"/>
                  </a:ext>
                </a:extLst>
              </a:tr>
              <a:tr h="809073">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Mental Wellness and Psychiatric cover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 up to INR 50,000 per family on both OPD and IPD basis.</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 </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200955"/>
                  </a:ext>
                </a:extLst>
              </a:tr>
              <a:tr h="781747">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HIV, AIDS</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Any condition directly or indirectly caused to or associated with Human Immunodeficiency Virus (HIV), Acquired Immunodeficiency Syndrome (AIDS), complications of AIDS</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843724"/>
                  </a:ext>
                </a:extLst>
              </a:tr>
              <a:tr h="295343">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Mentally Disabled Child </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To be covered beyond 25 years of Age</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a:t>
                      </a:r>
                    </a:p>
                  </a:txBody>
                  <a:tcPr marL="3963" marR="3963" marT="3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0929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5090075"/>
              </p:ext>
            </p:extLst>
          </p:nvPr>
        </p:nvGraphicFramePr>
        <p:xfrm>
          <a:off x="461819" y="951344"/>
          <a:ext cx="11351489" cy="283382"/>
        </p:xfrm>
        <a:graphic>
          <a:graphicData uri="http://schemas.openxmlformats.org/drawingml/2006/table">
            <a:tbl>
              <a:tblPr firstRow="1" bandRow="1">
                <a:tableStyleId>{2D5ABB26-0587-4C30-8999-92F81FD0307C}</a:tableStyleId>
              </a:tblPr>
              <a:tblGrid>
                <a:gridCol w="4254445">
                  <a:extLst>
                    <a:ext uri="{9D8B030D-6E8A-4147-A177-3AD203B41FA5}">
                      <a16:colId xmlns:a16="http://schemas.microsoft.com/office/drawing/2014/main" val="580883686"/>
                    </a:ext>
                  </a:extLst>
                </a:gridCol>
                <a:gridCol w="5042306">
                  <a:extLst>
                    <a:ext uri="{9D8B030D-6E8A-4147-A177-3AD203B41FA5}">
                      <a16:colId xmlns:a16="http://schemas.microsoft.com/office/drawing/2014/main" val="4252241550"/>
                    </a:ext>
                  </a:extLst>
                </a:gridCol>
                <a:gridCol w="2054738">
                  <a:extLst>
                    <a:ext uri="{9D8B030D-6E8A-4147-A177-3AD203B41FA5}">
                      <a16:colId xmlns:a16="http://schemas.microsoft.com/office/drawing/2014/main" val="3990736098"/>
                    </a:ext>
                  </a:extLst>
                </a:gridCol>
              </a:tblGrid>
              <a:tr h="237693">
                <a:tc>
                  <a:txBody>
                    <a:bodyPr/>
                    <a:lstStyle/>
                    <a:p>
                      <a:pPr marL="12700">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Benefits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Definition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Coverage Limit</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800969294"/>
                  </a:ext>
                </a:extLst>
              </a:tr>
            </a:tbl>
          </a:graphicData>
        </a:graphic>
      </p:graphicFrame>
    </p:spTree>
    <p:extLst>
      <p:ext uri="{BB962C8B-B14F-4D97-AF65-F5344CB8AC3E}">
        <p14:creationId xmlns:p14="http://schemas.microsoft.com/office/powerpoint/2010/main" val="286296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08266620"/>
              </p:ext>
            </p:extLst>
          </p:nvPr>
        </p:nvGraphicFramePr>
        <p:xfrm>
          <a:off x="741771" y="681303"/>
          <a:ext cx="10324716" cy="5936283"/>
        </p:xfrm>
        <a:graphic>
          <a:graphicData uri="http://schemas.openxmlformats.org/drawingml/2006/table">
            <a:tbl>
              <a:tblPr firstRow="1" bandRow="1">
                <a:tableStyleId>{2D5ABB26-0587-4C30-8999-92F81FD0307C}</a:tableStyleId>
              </a:tblPr>
              <a:tblGrid>
                <a:gridCol w="1882054">
                  <a:extLst>
                    <a:ext uri="{9D8B030D-6E8A-4147-A177-3AD203B41FA5}">
                      <a16:colId xmlns:a16="http://schemas.microsoft.com/office/drawing/2014/main" val="2945946761"/>
                    </a:ext>
                  </a:extLst>
                </a:gridCol>
                <a:gridCol w="1577401">
                  <a:extLst>
                    <a:ext uri="{9D8B030D-6E8A-4147-A177-3AD203B41FA5}">
                      <a16:colId xmlns:a16="http://schemas.microsoft.com/office/drawing/2014/main" val="3222845130"/>
                    </a:ext>
                  </a:extLst>
                </a:gridCol>
                <a:gridCol w="6865261">
                  <a:extLst>
                    <a:ext uri="{9D8B030D-6E8A-4147-A177-3AD203B41FA5}">
                      <a16:colId xmlns:a16="http://schemas.microsoft.com/office/drawing/2014/main" val="1592936473"/>
                    </a:ext>
                  </a:extLst>
                </a:gridCol>
              </a:tblGrid>
              <a:tr h="320040">
                <a:tc>
                  <a:txBody>
                    <a:bodyPr/>
                    <a:lstStyle/>
                    <a:p>
                      <a:pPr marL="12700">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Benefits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Coverage</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Definition</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409930620"/>
                  </a:ext>
                </a:extLst>
              </a:tr>
              <a:tr h="797432">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Pre existing diseases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Covered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Any Pre-Existing ailments such as diabetes, hypertension, etc. or related ailments for which care, treatment or advice was recommended by or received from a Doctor or which was first manifested prior to the commencement date of the Insured Person’s first Health Insurance policy with the Insurer</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797701">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Baby Cover Day 1</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Covered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This policy is extended to cover the new born child of an employee covered under the Policy from the time of birth till 90 days. Not withstanding this extension, the Insured shall be required to cover the newly born children within 25 days as additional member under this Policy.</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236731"/>
                  </a:ext>
                </a:extLst>
              </a:tr>
              <a:tr h="763758">
                <a:tc>
                  <a:txBody>
                    <a:bodyPr/>
                    <a:lstStyle/>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Ambulance</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Covered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ts val="1440"/>
                        </a:lnSpc>
                        <a:spcBef>
                          <a:spcPct val="20000"/>
                        </a:spcBef>
                        <a:spcAft>
                          <a:spcPct val="0"/>
                        </a:spcAft>
                        <a:buClrTx/>
                        <a:buSzTx/>
                        <a:buFont typeface="+mj-lt"/>
                        <a:buNone/>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INR 3,000 Per Event</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929383"/>
                  </a:ext>
                </a:extLst>
              </a:tr>
              <a:tr h="1186780">
                <a:tc>
                  <a:txBody>
                    <a:bodyPr/>
                    <a:lstStyle/>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Day Care</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Covered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Day Care Procedure means the course of medical treatment or a surgical procedure listed in the Schedule which is undertaken under general or local anesthesia in a Hospital by a Doctor in not less than 2 hours and not more than 24 hours. Generally 8 aliments (i.e. Dialysis, Chemotherapy, Radiotherapy, Cataract surgery, Lithotripsy (kidney stone removal), Tonsillectomy, D &amp; C). Attached daycare list is subject to change. Please seek advice before treatment (syngene@mediassist.in)</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724285"/>
                  </a:ext>
                </a:extLst>
              </a:tr>
              <a:tr h="1186780">
                <a:tc>
                  <a:txBody>
                    <a:bodyPr/>
                    <a:lstStyle/>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Hospital</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Which has been registered as a hospital with the local authorities, and is under the supervision of a registered and qualified &amp; must comply with all minimum criteria as follows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1. Has at least 10 inpatient beds, in those towns having a population of less than 10,00,000 and 15 inpatient beds in all other places; </a:t>
                      </a:r>
                    </a:p>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2. A qualified nursing staff under its employment round the clock</a:t>
                      </a:r>
                    </a:p>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3. A qualified medical practitioner (s) in charge round the clock</a:t>
                      </a:r>
                    </a:p>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4. A fully equipped operation theatre of its own where surgical procedures are carried out</a:t>
                      </a:r>
                    </a:p>
                    <a:p>
                      <a:pPr marL="0" marR="0" lvl="0" indent="0" algn="l" defTabSz="1104900" rtl="0" eaLnBrk="1" fontAlgn="base" latinLnBrk="0" hangingPunct="1">
                        <a:lnSpc>
                          <a:spcPts val="144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5. Maintains daily records of patients and will make these accessible to the Insurance Company’s authorized personnel.</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0056505"/>
                  </a:ext>
                </a:extLst>
              </a:tr>
            </a:tbl>
          </a:graphicData>
        </a:graphic>
      </p:graphicFrame>
      <p:sp>
        <p:nvSpPr>
          <p:cNvPr id="9" name="PresentationTitle"/>
          <p:cNvSpPr txBox="1">
            <a:spLocks noChangeArrowheads="1"/>
          </p:cNvSpPr>
          <p:nvPr>
            <p:custDataLst>
              <p:tags r:id="rId1"/>
            </p:custDataLst>
          </p:nvPr>
        </p:nvSpPr>
        <p:spPr bwMode="gray">
          <a:xfrm>
            <a:off x="751731" y="127242"/>
            <a:ext cx="5436632"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Benefits - Definitions</a:t>
            </a:r>
            <a:endParaRPr lang="en-GB" sz="2300" b="1" kern="0" dirty="0">
              <a:solidFill>
                <a:srgbClr val="005B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01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35D437-354E-4E6C-8981-6CEF861B33A7}"/>
              </a:ext>
            </a:extLst>
          </p:cNvPr>
          <p:cNvPicPr>
            <a:picLocks noChangeAspect="1"/>
          </p:cNvPicPr>
          <p:nvPr/>
        </p:nvPicPr>
        <p:blipFill>
          <a:blip r:embed="rId4" cstate="print">
            <a:extLst>
              <a:ext uri="{28A0092B-C50C-407E-A947-70E740481C1C}">
                <a14:useLocalDpi xmlns:a14="http://schemas.microsoft.com/office/drawing/2010/main" val="0"/>
              </a:ext>
            </a:extLst>
          </a:blip>
          <a:srcRect t="7827" b="7827"/>
          <a:stretch/>
        </p:blipFill>
        <p:spPr>
          <a:xfrm>
            <a:off x="-49332" y="0"/>
            <a:ext cx="12261898" cy="6858000"/>
          </a:xfrm>
          <a:prstGeom prst="rect">
            <a:avLst/>
          </a:prstGeom>
        </p:spPr>
      </p:pic>
      <p:sp>
        <p:nvSpPr>
          <p:cNvPr id="13" name="Rectangle 12">
            <a:extLst>
              <a:ext uri="{FF2B5EF4-FFF2-40B4-BE49-F238E27FC236}">
                <a16:creationId xmlns:a16="http://schemas.microsoft.com/office/drawing/2014/main" id="{2B1FD572-FFAD-4DD1-A88F-87D781376DDD}"/>
              </a:ext>
            </a:extLst>
          </p:cNvPr>
          <p:cNvSpPr/>
          <p:nvPr/>
        </p:nvSpPr>
        <p:spPr>
          <a:xfrm>
            <a:off x="-49332" y="0"/>
            <a:ext cx="12233945"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AE7B84DB-B308-1446-A2C8-496CB2BE0341}"/>
              </a:ext>
            </a:extLst>
          </p:cNvPr>
          <p:cNvSpPr txBox="1">
            <a:spLocks/>
          </p:cNvSpPr>
          <p:nvPr/>
        </p:nvSpPr>
        <p:spPr>
          <a:xfrm>
            <a:off x="531816" y="3155739"/>
            <a:ext cx="7203870" cy="170746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400"/>
              </a:spcBef>
              <a:spcAft>
                <a:spcPts val="0"/>
              </a:spcAft>
              <a:buFont typeface="Arial" panose="020B0604020202020204" pitchFamily="34" charset="0"/>
              <a:buNone/>
              <a:defRPr sz="2000" kern="1200">
                <a:solidFill>
                  <a:schemeClr val="tx1"/>
                </a:solidFill>
                <a:latin typeface="+mn-lt"/>
                <a:ea typeface="+mn-ea"/>
                <a:cs typeface="+mn-cs"/>
              </a:defRPr>
            </a:lvl1pPr>
            <a:lvl2pPr marL="279376" indent="-279376" algn="l" defTabSz="914400" rtl="0" eaLnBrk="1" latinLnBrk="0" hangingPunct="1">
              <a:lnSpc>
                <a:spcPct val="100000"/>
              </a:lnSpc>
              <a:spcBef>
                <a:spcPts val="5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534941" indent="-233343"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15901" indent="-180959" algn="l" defTabSz="914400" rtl="0" eaLnBrk="1" latinLnBrk="0" hangingPunct="1">
              <a:lnSpc>
                <a:spcPct val="100000"/>
              </a:lnSpc>
              <a:spcBef>
                <a:spcPts val="500"/>
              </a:spcBef>
              <a:spcAft>
                <a:spcPts val="0"/>
              </a:spcAft>
              <a:buFont typeface="Arial" charset="0"/>
              <a:buChar char="•"/>
              <a:defRPr sz="1600" kern="1200">
                <a:solidFill>
                  <a:schemeClr val="tx1"/>
                </a:solidFill>
                <a:latin typeface="+mn-lt"/>
                <a:ea typeface="+mn-ea"/>
                <a:cs typeface="+mn-cs"/>
              </a:defRPr>
            </a:lvl4pPr>
            <a:lvl5pPr marL="896859" indent="-180959" algn="l" defTabSz="914400" rtl="0" eaLnBrk="1" latinLnBrk="0" hangingPunct="1">
              <a:lnSpc>
                <a:spcPct val="100000"/>
              </a:lnSpc>
              <a:spcBef>
                <a:spcPts val="500"/>
              </a:spcBef>
              <a:spcAft>
                <a:spcPts val="0"/>
              </a:spcAft>
              <a:buFont typeface="Lucida Grande"/>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4000" b="1" dirty="0">
                <a:solidFill>
                  <a:schemeClr val="bg1"/>
                </a:solidFill>
                <a:latin typeface="Arial" panose="020B0604020202020204" pitchFamily="34" charset="0"/>
                <a:cs typeface="Arial" panose="020B0604020202020204" pitchFamily="34" charset="0"/>
              </a:rPr>
              <a:t>Group Mediclaim </a:t>
            </a:r>
          </a:p>
          <a:p>
            <a:pPr algn="ctr">
              <a:spcBef>
                <a:spcPts val="0"/>
              </a:spcBef>
            </a:pPr>
            <a:r>
              <a:rPr lang="en-US" sz="4000" b="1" dirty="0">
                <a:solidFill>
                  <a:schemeClr val="bg1"/>
                </a:solidFill>
                <a:latin typeface="Arial" panose="020B0604020202020204" pitchFamily="34" charset="0"/>
                <a:cs typeface="Arial" panose="020B0604020202020204" pitchFamily="34" charset="0"/>
              </a:rPr>
              <a:t>Policy (GMC)</a:t>
            </a:r>
          </a:p>
        </p:txBody>
      </p:sp>
      <p:sp>
        <p:nvSpPr>
          <p:cNvPr id="15" name="L-Shape 14">
            <a:extLst>
              <a:ext uri="{FF2B5EF4-FFF2-40B4-BE49-F238E27FC236}">
                <a16:creationId xmlns:a16="http://schemas.microsoft.com/office/drawing/2014/main" id="{D4BBF5A6-A097-47B8-9439-78E1B8F5C357}"/>
              </a:ext>
            </a:extLst>
          </p:cNvPr>
          <p:cNvSpPr/>
          <p:nvPr/>
        </p:nvSpPr>
        <p:spPr>
          <a:xfrm rot="2995560">
            <a:off x="288580"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16" name="L-Shape 15">
            <a:extLst>
              <a:ext uri="{FF2B5EF4-FFF2-40B4-BE49-F238E27FC236}">
                <a16:creationId xmlns:a16="http://schemas.microsoft.com/office/drawing/2014/main" id="{B05A8D9B-49FE-4612-AF2E-39E0C897971D}"/>
              </a:ext>
            </a:extLst>
          </p:cNvPr>
          <p:cNvSpPr/>
          <p:nvPr/>
        </p:nvSpPr>
        <p:spPr>
          <a:xfrm rot="18604440" flipH="1">
            <a:off x="11260782"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9" name="PresentationTitle">
            <a:extLst>
              <a:ext uri="{FF2B5EF4-FFF2-40B4-BE49-F238E27FC236}">
                <a16:creationId xmlns:a16="http://schemas.microsoft.com/office/drawing/2014/main" id="{1C55B052-AAA2-4803-95A4-3F221B67A6D6}"/>
              </a:ext>
            </a:extLst>
          </p:cNvPr>
          <p:cNvSpPr txBox="1">
            <a:spLocks noChangeArrowheads="1"/>
          </p:cNvSpPr>
          <p:nvPr>
            <p:custDataLst>
              <p:tags r:id="rId2"/>
            </p:custDataLst>
          </p:nvPr>
        </p:nvSpPr>
        <p:spPr bwMode="gray">
          <a:xfrm>
            <a:off x="1002869" y="4976931"/>
            <a:ext cx="5979821" cy="102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gn="ctr" eaLnBrk="1" hangingPunct="1">
              <a:lnSpc>
                <a:spcPts val="2000"/>
              </a:lnSpc>
            </a:pPr>
            <a:r>
              <a:rPr lang="en-US" sz="2000" kern="0" dirty="0">
                <a:solidFill>
                  <a:schemeClr val="bg1"/>
                </a:solidFill>
                <a:latin typeface="Arial" panose="020B0604020202020204" pitchFamily="34" charset="0"/>
                <a:cs typeface="Arial" panose="020B0604020202020204" pitchFamily="34" charset="0"/>
              </a:rPr>
              <a:t>Insurer: National Insurance Co Ltd</a:t>
            </a:r>
          </a:p>
          <a:p>
            <a:pPr algn="ctr" eaLnBrk="1" hangingPunct="1">
              <a:lnSpc>
                <a:spcPts val="2000"/>
              </a:lnSpc>
            </a:pPr>
            <a:r>
              <a:rPr lang="en-US" sz="2000" kern="0" dirty="0">
                <a:solidFill>
                  <a:schemeClr val="bg1"/>
                </a:solidFill>
                <a:latin typeface="Arial" panose="020B0604020202020204" pitchFamily="34" charset="0"/>
                <a:cs typeface="Arial" panose="020B0604020202020204" pitchFamily="34" charset="0"/>
              </a:rPr>
              <a:t>TPA: Medi Assist Health Insurance TPA Pvt. Ltd.</a:t>
            </a:r>
          </a:p>
          <a:p>
            <a:pPr algn="ctr" eaLnBrk="1" hangingPunct="1">
              <a:lnSpc>
                <a:spcPts val="2000"/>
              </a:lnSpc>
            </a:pPr>
            <a:r>
              <a:rPr lang="en-US" sz="2000" kern="0" dirty="0">
                <a:solidFill>
                  <a:schemeClr val="bg1"/>
                </a:solidFill>
                <a:latin typeface="Arial" panose="020B0604020202020204" pitchFamily="34" charset="0"/>
                <a:cs typeface="Arial" panose="020B0604020202020204" pitchFamily="34" charset="0"/>
              </a:rPr>
              <a:t>Brokers: Marsh India Insurance Brokers Private Ltd</a:t>
            </a:r>
          </a:p>
          <a:p>
            <a:pPr algn="ctr" eaLnBrk="1" hangingPunct="1">
              <a:lnSpc>
                <a:spcPts val="2000"/>
              </a:lnSpc>
            </a:pPr>
            <a:r>
              <a:rPr lang="en-US" sz="2000" kern="0" dirty="0">
                <a:solidFill>
                  <a:schemeClr val="bg1"/>
                </a:solidFill>
                <a:latin typeface="Arial" panose="020B0604020202020204" pitchFamily="34" charset="0"/>
                <a:cs typeface="Arial" panose="020B0604020202020204" pitchFamily="34" charset="0"/>
              </a:rPr>
              <a:t>Policy Type: Parental Policy</a:t>
            </a:r>
          </a:p>
        </p:txBody>
      </p:sp>
    </p:spTree>
    <p:custDataLst>
      <p:tags r:id="rId1"/>
    </p:custDataLst>
    <p:extLst>
      <p:ext uri="{BB962C8B-B14F-4D97-AF65-F5344CB8AC3E}">
        <p14:creationId xmlns:p14="http://schemas.microsoft.com/office/powerpoint/2010/main" val="7439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resentationTitle"/>
          <p:cNvSpPr txBox="1">
            <a:spLocks noChangeArrowheads="1"/>
          </p:cNvSpPr>
          <p:nvPr>
            <p:custDataLst>
              <p:tags r:id="rId1"/>
            </p:custDataLst>
          </p:nvPr>
        </p:nvSpPr>
        <p:spPr bwMode="gray">
          <a:xfrm>
            <a:off x="988328" y="751274"/>
            <a:ext cx="287001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Medical 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PresentationTitle"/>
          <p:cNvSpPr txBox="1">
            <a:spLocks noChangeArrowheads="1"/>
          </p:cNvSpPr>
          <p:nvPr>
            <p:custDataLst>
              <p:tags r:id="rId2"/>
            </p:custDataLst>
          </p:nvPr>
        </p:nvSpPr>
        <p:spPr bwMode="gray">
          <a:xfrm>
            <a:off x="3392466" y="751274"/>
            <a:ext cx="486253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Coverage Details – Parental Policy</a:t>
            </a:r>
            <a:endParaRPr lang="en-GB" sz="2300" kern="0" dirty="0">
              <a:solidFill>
                <a:srgbClr val="005BAA"/>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813189047"/>
              </p:ext>
            </p:extLst>
          </p:nvPr>
        </p:nvGraphicFramePr>
        <p:xfrm>
          <a:off x="981914" y="3863151"/>
          <a:ext cx="4784248" cy="2565581"/>
        </p:xfrm>
        <a:graphic>
          <a:graphicData uri="http://schemas.openxmlformats.org/drawingml/2006/table">
            <a:tbl>
              <a:tblPr firstRow="1" bandRow="1">
                <a:tableStyleId>{2D5ABB26-0587-4C30-8999-92F81FD0307C}</a:tableStyleId>
              </a:tblPr>
              <a:tblGrid>
                <a:gridCol w="3176018">
                  <a:extLst>
                    <a:ext uri="{9D8B030D-6E8A-4147-A177-3AD203B41FA5}">
                      <a16:colId xmlns:a16="http://schemas.microsoft.com/office/drawing/2014/main" val="2945946761"/>
                    </a:ext>
                  </a:extLst>
                </a:gridCol>
                <a:gridCol w="1608230">
                  <a:extLst>
                    <a:ext uri="{9D8B030D-6E8A-4147-A177-3AD203B41FA5}">
                      <a16:colId xmlns:a16="http://schemas.microsoft.com/office/drawing/2014/main" val="141968336"/>
                    </a:ext>
                  </a:extLst>
                </a:gridCol>
              </a:tblGrid>
              <a:tr h="37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5BAA"/>
                          </a:solidFill>
                          <a:latin typeface="Arial" panose="020B0604020202020204" pitchFamily="34" charset="0"/>
                          <a:ea typeface="+mn-ea"/>
                          <a:cs typeface="Arial" panose="020B0604020202020204" pitchFamily="34" charset="0"/>
                        </a:rPr>
                        <a:t>Benefits / Extensions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Standard hospitalization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TPA services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Pre existing diseases </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Day care procedures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544881"/>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Waiver on 1st year exclusion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Waiver on 30 days exclusion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Room Rent</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98028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Pre-Post hospitalization Expenses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66677841"/>
              </p:ext>
            </p:extLst>
          </p:nvPr>
        </p:nvGraphicFramePr>
        <p:xfrm>
          <a:off x="6081485" y="3863151"/>
          <a:ext cx="5225144" cy="2016921"/>
        </p:xfrm>
        <a:graphic>
          <a:graphicData uri="http://schemas.openxmlformats.org/drawingml/2006/table">
            <a:tbl>
              <a:tblPr firstRow="1" bandRow="1">
                <a:tableStyleId>{2D5ABB26-0587-4C30-8999-92F81FD0307C}</a:tableStyleId>
              </a:tblPr>
              <a:tblGrid>
                <a:gridCol w="3459330">
                  <a:extLst>
                    <a:ext uri="{9D8B030D-6E8A-4147-A177-3AD203B41FA5}">
                      <a16:colId xmlns:a16="http://schemas.microsoft.com/office/drawing/2014/main" val="2945946761"/>
                    </a:ext>
                  </a:extLst>
                </a:gridCol>
                <a:gridCol w="1765814">
                  <a:extLst>
                    <a:ext uri="{9D8B030D-6E8A-4147-A177-3AD203B41FA5}">
                      <a16:colId xmlns:a16="http://schemas.microsoft.com/office/drawing/2014/main" val="141968336"/>
                    </a:ext>
                  </a:extLst>
                </a:gridCol>
              </a:tblGrid>
              <a:tr h="37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5BAA"/>
                          </a:solidFill>
                          <a:latin typeface="Arial" panose="020B0604020202020204" pitchFamily="34" charset="0"/>
                          <a:ea typeface="+mn-ea"/>
                          <a:cs typeface="Arial" panose="020B0604020202020204" pitchFamily="34" charset="0"/>
                        </a:rPr>
                        <a:t>Benefits / Extensions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OPD</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Dental and</a:t>
                      </a:r>
                      <a:r>
                        <a:rPr lang="en-US" sz="1200" b="1" kern="1200" baseline="0" dirty="0">
                          <a:solidFill>
                            <a:schemeClr val="tx1">
                              <a:lumMod val="65000"/>
                              <a:lumOff val="35000"/>
                            </a:schemeClr>
                          </a:solidFill>
                          <a:latin typeface="Arial" panose="020B0604020202020204" pitchFamily="34" charset="0"/>
                          <a:ea typeface="+mn-ea"/>
                          <a:cs typeface="Arial" panose="020B0604020202020204" pitchFamily="34" charset="0"/>
                        </a:rPr>
                        <a:t> Vision Correction</a:t>
                      </a:r>
                      <a:endPar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 payment on Claims </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Cataract at 25000 per Eye</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140003"/>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Ailment Capping</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98028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Ambulance on Emergency</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INR</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2,500</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1659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500998"/>
              </p:ext>
            </p:extLst>
          </p:nvPr>
        </p:nvGraphicFramePr>
        <p:xfrm>
          <a:off x="981914" y="1447921"/>
          <a:ext cx="10324715" cy="2171580"/>
        </p:xfrm>
        <a:graphic>
          <a:graphicData uri="http://schemas.openxmlformats.org/drawingml/2006/table">
            <a:tbl>
              <a:tblPr firstRow="1" bandRow="1">
                <a:tableStyleId>{2D5ABB26-0587-4C30-8999-92F81FD0307C}</a:tableStyleId>
              </a:tblPr>
              <a:tblGrid>
                <a:gridCol w="1959694">
                  <a:extLst>
                    <a:ext uri="{9D8B030D-6E8A-4147-A177-3AD203B41FA5}">
                      <a16:colId xmlns:a16="http://schemas.microsoft.com/office/drawing/2014/main" val="2945946761"/>
                    </a:ext>
                  </a:extLst>
                </a:gridCol>
                <a:gridCol w="8365021">
                  <a:extLst>
                    <a:ext uri="{9D8B030D-6E8A-4147-A177-3AD203B41FA5}">
                      <a16:colId xmlns:a16="http://schemas.microsoft.com/office/drawing/2014/main" val="141968336"/>
                    </a:ext>
                  </a:extLst>
                </a:gridCol>
              </a:tblGrid>
              <a:tr h="3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563C1"/>
                          </a:solidFill>
                          <a:latin typeface="Arial" panose="020B0604020202020204" pitchFamily="34" charset="0"/>
                          <a:cs typeface="Arial" panose="020B0604020202020204" pitchFamily="34" charset="0"/>
                        </a:rPr>
                        <a:t>Policy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3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Policy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01-May-2023 to 30-April-2024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846778"/>
                  </a:ext>
                </a:extLst>
              </a:tr>
              <a:tr h="3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Policy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Parental Coverage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291022"/>
                  </a:ext>
                </a:extLst>
              </a:tr>
              <a:tr h="3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Sum Insured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INR 1,00,000, 2,00,000</a:t>
                      </a:r>
                      <a:r>
                        <a:rPr lang="en-US" sz="1200" kern="1200" baseline="0" dirty="0">
                          <a:solidFill>
                            <a:schemeClr val="tx1">
                              <a:lumMod val="65000"/>
                              <a:lumOff val="35000"/>
                            </a:schemeClr>
                          </a:solidFill>
                          <a:latin typeface="Arial" panose="020B0604020202020204" pitchFamily="34" charset="0"/>
                          <a:ea typeface="+mn-ea"/>
                          <a:cs typeface="Arial" panose="020B0604020202020204" pitchFamily="34" charset="0"/>
                        </a:rPr>
                        <a:t> and 3,</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00,000</a:t>
                      </a:r>
                      <a:r>
                        <a:rPr lang="en-US" sz="1200"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per family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3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Coverage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Fa</a:t>
                      </a:r>
                      <a:r>
                        <a:rPr lang="en-US" sz="1200" kern="1200" dirty="0">
                          <a:solidFill>
                            <a:srgbClr val="595959"/>
                          </a:solidFill>
                          <a:latin typeface="Arial" panose="020B0604020202020204" pitchFamily="34" charset="0"/>
                          <a:ea typeface="+mn-ea"/>
                          <a:cs typeface="Arial" panose="020B0604020202020204" pitchFamily="34" charset="0"/>
                        </a:rPr>
                        <a:t>mi</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ly Floater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540975">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Dependent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2 lives can be covered under the policy - Parents/In-Laws</a:t>
                      </a:r>
                    </a:p>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Only set of parents can be cover (cross combination of 1 Parent &amp; 1 Parent-in-law is not allowed)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bl>
          </a:graphicData>
        </a:graphic>
      </p:graphicFrame>
    </p:spTree>
    <p:extLst>
      <p:ext uri="{BB962C8B-B14F-4D97-AF65-F5344CB8AC3E}">
        <p14:creationId xmlns:p14="http://schemas.microsoft.com/office/powerpoint/2010/main" val="165322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472"/>
            <a:ext cx="12192000" cy="6857999"/>
          </a:xfrm>
          <a:prstGeom prst="rect">
            <a:avLst/>
          </a:prstGeom>
        </p:spPr>
      </p:pic>
      <p:sp>
        <p:nvSpPr>
          <p:cNvPr id="9" name="PresentationTitle"/>
          <p:cNvSpPr txBox="1">
            <a:spLocks noChangeArrowheads="1"/>
          </p:cNvSpPr>
          <p:nvPr>
            <p:custDataLst>
              <p:tags r:id="rId1"/>
            </p:custDataLst>
          </p:nvPr>
        </p:nvSpPr>
        <p:spPr bwMode="gray">
          <a:xfrm>
            <a:off x="3531632" y="404300"/>
            <a:ext cx="3732767"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Premium Slab &amp; Room Rent</a:t>
            </a:r>
          </a:p>
        </p:txBody>
      </p:sp>
      <p:sp>
        <p:nvSpPr>
          <p:cNvPr id="11" name="PresentationTitle"/>
          <p:cNvSpPr txBox="1">
            <a:spLocks noChangeArrowheads="1"/>
          </p:cNvSpPr>
          <p:nvPr>
            <p:custDataLst>
              <p:tags r:id="rId2"/>
            </p:custDataLst>
          </p:nvPr>
        </p:nvSpPr>
        <p:spPr bwMode="gray">
          <a:xfrm>
            <a:off x="898650" y="404300"/>
            <a:ext cx="265832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Voluntary Parents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object 4"/>
          <p:cNvSpPr txBox="1">
            <a:spLocks noGrp="1"/>
          </p:cNvSpPr>
          <p:nvPr>
            <p:ph sz="half" idx="4294967295"/>
          </p:nvPr>
        </p:nvSpPr>
        <p:spPr>
          <a:xfrm>
            <a:off x="898650" y="4085839"/>
            <a:ext cx="5730036" cy="1000274"/>
          </a:xfrm>
          <a:prstGeom prst="rect">
            <a:avLst/>
          </a:prstGeom>
        </p:spPr>
        <p:txBody>
          <a:bodyPr vert="horz" wrap="square" lIns="0" tIns="0" rIns="0" bIns="0" rtlCol="0" anchor="ctr">
            <a:spAutoFit/>
          </a:bodyPr>
          <a:lstStyle/>
          <a:p>
            <a:pPr marL="12700" marR="5080" indent="0">
              <a:lnSpc>
                <a:spcPct val="100000"/>
              </a:lnSpc>
              <a:spcBef>
                <a:spcPts val="400"/>
              </a:spcBef>
              <a:buNone/>
            </a:pPr>
            <a:r>
              <a:rPr lang="en-US" sz="1100" b="1" i="1" dirty="0">
                <a:solidFill>
                  <a:srgbClr val="002C77"/>
                </a:solidFill>
                <a:latin typeface="Arial" panose="020B0604020202020204" pitchFamily="34" charset="0"/>
                <a:cs typeface="Arial" panose="020B0604020202020204" pitchFamily="34" charset="0"/>
              </a:rPr>
              <a:t>Note:</a:t>
            </a:r>
            <a:endParaRPr lang="en-US" sz="1100" dirty="0">
              <a:solidFill>
                <a:srgbClr val="002C77"/>
              </a:solidFill>
              <a:latin typeface="Arial" panose="020B0604020202020204" pitchFamily="34" charset="0"/>
              <a:cs typeface="Arial" panose="020B0604020202020204" pitchFamily="34" charset="0"/>
            </a:endParaRPr>
          </a:p>
          <a:p>
            <a:pPr marL="184150" marR="5080" indent="-171450">
              <a:lnSpc>
                <a:spcPct val="100000"/>
              </a:lnSpc>
              <a:spcBef>
                <a:spcPts val="400"/>
              </a:spcBef>
              <a:buFont typeface="Wingdings" panose="05000000000000000000" pitchFamily="2" charset="2"/>
              <a:buChar char="Ø"/>
            </a:pPr>
            <a:r>
              <a:rPr lang="en-US" sz="1100" i="1" dirty="0">
                <a:solidFill>
                  <a:srgbClr val="595959"/>
                </a:solidFill>
                <a:latin typeface="Arial" panose="020B0604020202020204" pitchFamily="34" charset="0"/>
                <a:cs typeface="Arial" panose="020B0604020202020204" pitchFamily="34" charset="0"/>
              </a:rPr>
              <a:t>Option to cover Parents or In Laws</a:t>
            </a:r>
          </a:p>
          <a:p>
            <a:pPr marL="184150" marR="5080" indent="-171450">
              <a:lnSpc>
                <a:spcPct val="100000"/>
              </a:lnSpc>
              <a:spcBef>
                <a:spcPts val="400"/>
              </a:spcBef>
              <a:buFont typeface="Wingdings" panose="05000000000000000000" pitchFamily="2" charset="2"/>
              <a:buChar char="Ø"/>
            </a:pPr>
            <a:r>
              <a:rPr lang="en-US" sz="1100" i="1" dirty="0">
                <a:solidFill>
                  <a:srgbClr val="595959"/>
                </a:solidFill>
                <a:latin typeface="Arial" panose="020B0604020202020204" pitchFamily="34" charset="0"/>
                <a:cs typeface="Arial" panose="020B0604020202020204" pitchFamily="34" charset="0"/>
              </a:rPr>
              <a:t>Premium will be calculated on Prorate basis (</a:t>
            </a:r>
            <a:r>
              <a:rPr lang="en-US" sz="1100" i="1">
                <a:solidFill>
                  <a:srgbClr val="595959"/>
                </a:solidFill>
                <a:latin typeface="Arial" panose="020B0604020202020204" pitchFamily="34" charset="0"/>
                <a:cs typeface="Arial" panose="020B0604020202020204" pitchFamily="34" charset="0"/>
              </a:rPr>
              <a:t>applicable for </a:t>
            </a:r>
            <a:r>
              <a:rPr lang="en-US" sz="1100" i="1" dirty="0">
                <a:solidFill>
                  <a:srgbClr val="595959"/>
                </a:solidFill>
                <a:latin typeface="Arial" panose="020B0604020202020204" pitchFamily="34" charset="0"/>
                <a:cs typeface="Arial" panose="020B0604020202020204" pitchFamily="34" charset="0"/>
              </a:rPr>
              <a:t>the new joiners who joins the company during the policy year)</a:t>
            </a:r>
          </a:p>
          <a:p>
            <a:pPr marL="184150" marR="5080" indent="-171450">
              <a:lnSpc>
                <a:spcPct val="100000"/>
              </a:lnSpc>
              <a:spcBef>
                <a:spcPts val="400"/>
              </a:spcBef>
              <a:buFont typeface="Wingdings" panose="05000000000000000000" pitchFamily="2" charset="2"/>
              <a:buChar char="Ø"/>
            </a:pPr>
            <a:r>
              <a:rPr lang="en-US" sz="1100" b="1" i="1" u="sng" dirty="0">
                <a:solidFill>
                  <a:srgbClr val="548235"/>
                </a:solidFill>
                <a:latin typeface="Arial" panose="020B0604020202020204" pitchFamily="34" charset="0"/>
                <a:cs typeface="Arial" panose="020B0604020202020204" pitchFamily="34" charset="0"/>
              </a:rPr>
              <a:t>Above Premiums are Incl. GST of 18%</a:t>
            </a:r>
          </a:p>
        </p:txBody>
      </p:sp>
      <p:graphicFrame>
        <p:nvGraphicFramePr>
          <p:cNvPr id="4" name="Table 3"/>
          <p:cNvGraphicFramePr>
            <a:graphicFrameLocks noGrp="1"/>
          </p:cNvGraphicFramePr>
          <p:nvPr>
            <p:extLst>
              <p:ext uri="{D42A27DB-BD31-4B8C-83A1-F6EECF244321}">
                <p14:modId xmlns:p14="http://schemas.microsoft.com/office/powerpoint/2010/main" val="1488688674"/>
              </p:ext>
            </p:extLst>
          </p:nvPr>
        </p:nvGraphicFramePr>
        <p:xfrm>
          <a:off x="925792" y="1113240"/>
          <a:ext cx="3952778" cy="1510600"/>
        </p:xfrm>
        <a:graphic>
          <a:graphicData uri="http://schemas.openxmlformats.org/drawingml/2006/table">
            <a:tbl>
              <a:tblPr firstRow="1" firstCol="1" bandRow="1"/>
              <a:tblGrid>
                <a:gridCol w="1285554">
                  <a:extLst>
                    <a:ext uri="{9D8B030D-6E8A-4147-A177-3AD203B41FA5}">
                      <a16:colId xmlns:a16="http://schemas.microsoft.com/office/drawing/2014/main" val="55530856"/>
                    </a:ext>
                  </a:extLst>
                </a:gridCol>
                <a:gridCol w="1345627">
                  <a:extLst>
                    <a:ext uri="{9D8B030D-6E8A-4147-A177-3AD203B41FA5}">
                      <a16:colId xmlns:a16="http://schemas.microsoft.com/office/drawing/2014/main" val="3967842182"/>
                    </a:ext>
                  </a:extLst>
                </a:gridCol>
                <a:gridCol w="1321597">
                  <a:extLst>
                    <a:ext uri="{9D8B030D-6E8A-4147-A177-3AD203B41FA5}">
                      <a16:colId xmlns:a16="http://schemas.microsoft.com/office/drawing/2014/main" val="1085630924"/>
                    </a:ext>
                  </a:extLst>
                </a:gridCol>
              </a:tblGrid>
              <a:tr h="388370">
                <a:tc gridSpan="3">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Premium Chart - Parents / In-Laws</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5BA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5463211"/>
                  </a:ext>
                </a:extLst>
              </a:tr>
              <a:tr h="288809">
                <a:tc>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Sum insured</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48235"/>
                    </a:solidFill>
                  </a:tcPr>
                </a:tc>
                <a:tc>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Single Parent</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48235"/>
                    </a:solidFill>
                  </a:tcPr>
                </a:tc>
                <a:tc>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Both Parents</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548235"/>
                    </a:solidFill>
                  </a:tcPr>
                </a:tc>
                <a:extLst>
                  <a:ext uri="{0D108BD9-81ED-4DB2-BD59-A6C34878D82A}">
                    <a16:rowId xmlns:a16="http://schemas.microsoft.com/office/drawing/2014/main" val="2602424138"/>
                  </a:ext>
                </a:extLst>
              </a:tr>
              <a:tr h="277807">
                <a:tc>
                  <a:txBody>
                    <a:bodyPr/>
                    <a:lstStyle/>
                    <a:p>
                      <a:pPr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100,000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21,744</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38,561</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808323285"/>
                  </a:ext>
                </a:extLst>
              </a:tr>
              <a:tr h="277807">
                <a:tc>
                  <a:txBody>
                    <a:bodyPr/>
                    <a:lstStyle/>
                    <a:p>
                      <a:pPr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200,000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30,543</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53,330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549827293"/>
                  </a:ext>
                </a:extLst>
              </a:tr>
              <a:tr h="277807">
                <a:tc>
                  <a:txBody>
                    <a:bodyPr/>
                    <a:lstStyle/>
                    <a:p>
                      <a:pPr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300,000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39,287</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65,600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693849569"/>
                  </a:ext>
                </a:extLst>
              </a:tr>
            </a:tbl>
          </a:graphicData>
        </a:graphic>
      </p:graphicFrame>
      <p:sp>
        <p:nvSpPr>
          <p:cNvPr id="3" name="Rectangle 2"/>
          <p:cNvSpPr/>
          <p:nvPr/>
        </p:nvSpPr>
        <p:spPr>
          <a:xfrm>
            <a:off x="715668" y="5047654"/>
            <a:ext cx="6470136" cy="1477328"/>
          </a:xfrm>
          <a:prstGeom prst="rect">
            <a:avLst/>
          </a:prstGeom>
        </p:spPr>
        <p:txBody>
          <a:bodyPr wrap="square">
            <a:spAutoFit/>
          </a:bodyPr>
          <a:lstStyle/>
          <a:p>
            <a:pPr>
              <a:defRPr/>
            </a:pPr>
            <a:r>
              <a:rPr lang="en-US" altLang="en-US" b="1" dirty="0"/>
              <a:t>Mode of payment: </a:t>
            </a:r>
          </a:p>
          <a:p>
            <a:pPr>
              <a:defRPr/>
            </a:pPr>
            <a:r>
              <a:rPr lang="en-US" altLang="en-US" sz="1200" dirty="0">
                <a:solidFill>
                  <a:srgbClr val="595959"/>
                </a:solidFill>
                <a:latin typeface="Arial" panose="020B0604020202020204" pitchFamily="34" charset="0"/>
                <a:cs typeface="Arial" panose="020B0604020202020204" pitchFamily="34" charset="0"/>
              </a:rPr>
              <a:t>Annual premium through salary deduction.</a:t>
            </a:r>
          </a:p>
          <a:p>
            <a:pPr>
              <a:defRPr/>
            </a:pPr>
            <a:endParaRPr lang="en-US" altLang="en-US" sz="1200" dirty="0">
              <a:solidFill>
                <a:srgbClr val="595959"/>
              </a:solidFill>
              <a:latin typeface="Arial" panose="020B0604020202020204" pitchFamily="34" charset="0"/>
              <a:cs typeface="Arial" panose="020B0604020202020204" pitchFamily="34" charset="0"/>
            </a:endParaRPr>
          </a:p>
          <a:p>
            <a:pPr>
              <a:defRPr/>
            </a:pPr>
            <a:r>
              <a:rPr lang="en-US" sz="1200" dirty="0">
                <a:solidFill>
                  <a:srgbClr val="595959"/>
                </a:solidFill>
                <a:latin typeface="Arial" panose="020B0604020202020204" pitchFamily="34" charset="0"/>
                <a:cs typeface="Arial" panose="020B0604020202020204" pitchFamily="34" charset="0"/>
              </a:rPr>
              <a:t>In case an employee resigns: </a:t>
            </a:r>
            <a:r>
              <a:rPr lang="en-IN" sz="1200" dirty="0">
                <a:solidFill>
                  <a:srgbClr val="595959"/>
                </a:solidFill>
                <a:latin typeface="Arial" panose="020B0604020202020204" pitchFamily="34" charset="0"/>
                <a:cs typeface="Arial" panose="020B0604020202020204" pitchFamily="34" charset="0"/>
              </a:rPr>
              <a:t>Pro-rata refund of premium from the date of relieving to date of expiring of the policy (Subject to no claims made during the policy period). </a:t>
            </a:r>
          </a:p>
          <a:p>
            <a:pPr>
              <a:defRPr/>
            </a:pPr>
            <a:endParaRPr lang="en-IN" sz="1200" dirty="0">
              <a:solidFill>
                <a:srgbClr val="595959"/>
              </a:solidFill>
              <a:latin typeface="Arial" panose="020B0604020202020204" pitchFamily="34" charset="0"/>
              <a:cs typeface="Arial" panose="020B0604020202020204" pitchFamily="34" charset="0"/>
            </a:endParaRPr>
          </a:p>
          <a:p>
            <a:pPr>
              <a:defRPr/>
            </a:pPr>
            <a:r>
              <a:rPr lang="en-US" altLang="en-US" sz="1200" dirty="0">
                <a:solidFill>
                  <a:srgbClr val="595959"/>
                </a:solidFill>
                <a:latin typeface="Arial" panose="020B0604020202020204" pitchFamily="34" charset="0"/>
                <a:cs typeface="Arial" panose="020B0604020202020204" pitchFamily="34" charset="0"/>
              </a:rPr>
              <a:t>For more details on the deduction/refund, kindly reach out to </a:t>
            </a:r>
            <a:r>
              <a:rPr lang="en-US" altLang="en-US" sz="1200" dirty="0" err="1">
                <a:solidFill>
                  <a:srgbClr val="595959"/>
                </a:solidFill>
                <a:latin typeface="Arial" panose="020B0604020202020204" pitchFamily="34" charset="0"/>
                <a:cs typeface="Arial" panose="020B0604020202020204" pitchFamily="34" charset="0"/>
              </a:rPr>
              <a:t>Syngene</a:t>
            </a:r>
            <a:r>
              <a:rPr lang="en-US" altLang="en-US" sz="1200" dirty="0">
                <a:solidFill>
                  <a:srgbClr val="595959"/>
                </a:solidFill>
                <a:latin typeface="Arial" panose="020B0604020202020204" pitchFamily="34" charset="0"/>
                <a:cs typeface="Arial" panose="020B0604020202020204" pitchFamily="34" charset="0"/>
              </a:rPr>
              <a:t> Payroll team .</a:t>
            </a:r>
            <a:endParaRPr lang="en-IN" sz="1200" dirty="0">
              <a:solidFill>
                <a:srgbClr val="595959"/>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1701574"/>
              </p:ext>
            </p:extLst>
          </p:nvPr>
        </p:nvGraphicFramePr>
        <p:xfrm>
          <a:off x="925792" y="2859133"/>
          <a:ext cx="3952778" cy="1122230"/>
        </p:xfrm>
        <a:graphic>
          <a:graphicData uri="http://schemas.openxmlformats.org/drawingml/2006/table">
            <a:tbl>
              <a:tblPr firstRow="1" firstCol="1" bandRow="1"/>
              <a:tblGrid>
                <a:gridCol w="1285554">
                  <a:extLst>
                    <a:ext uri="{9D8B030D-6E8A-4147-A177-3AD203B41FA5}">
                      <a16:colId xmlns:a16="http://schemas.microsoft.com/office/drawing/2014/main" val="2584598178"/>
                    </a:ext>
                  </a:extLst>
                </a:gridCol>
                <a:gridCol w="1345627">
                  <a:extLst>
                    <a:ext uri="{9D8B030D-6E8A-4147-A177-3AD203B41FA5}">
                      <a16:colId xmlns:a16="http://schemas.microsoft.com/office/drawing/2014/main" val="3600759569"/>
                    </a:ext>
                  </a:extLst>
                </a:gridCol>
                <a:gridCol w="1321597">
                  <a:extLst>
                    <a:ext uri="{9D8B030D-6E8A-4147-A177-3AD203B41FA5}">
                      <a16:colId xmlns:a16="http://schemas.microsoft.com/office/drawing/2014/main" val="370370645"/>
                    </a:ext>
                  </a:extLst>
                </a:gridCol>
              </a:tblGrid>
              <a:tr h="288809">
                <a:tc>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Sum insured</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5BAA"/>
                    </a:solidFill>
                  </a:tcPr>
                </a:tc>
                <a:tc>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Normal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5BAA"/>
                    </a:solidFill>
                  </a:tcPr>
                </a:tc>
                <a:tc>
                  <a:txBody>
                    <a:body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ICU</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5BAA"/>
                    </a:solidFill>
                  </a:tcPr>
                </a:tc>
                <a:extLst>
                  <a:ext uri="{0D108BD9-81ED-4DB2-BD59-A6C34878D82A}">
                    <a16:rowId xmlns:a16="http://schemas.microsoft.com/office/drawing/2014/main" val="445016021"/>
                  </a:ext>
                </a:extLst>
              </a:tr>
              <a:tr h="277807">
                <a:tc>
                  <a:txBody>
                    <a:bodyPr/>
                    <a:lstStyle/>
                    <a:p>
                      <a:pPr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100,000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3,000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5,000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642544667"/>
                  </a:ext>
                </a:extLst>
              </a:tr>
              <a:tr h="277807">
                <a:tc>
                  <a:txBody>
                    <a:bodyPr/>
                    <a:lstStyle/>
                    <a:p>
                      <a:pPr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200,000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4,000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7,000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885345046"/>
                  </a:ext>
                </a:extLst>
              </a:tr>
              <a:tr h="277807">
                <a:tc>
                  <a:txBody>
                    <a:bodyPr/>
                    <a:lstStyle/>
                    <a:p>
                      <a:pPr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300,000 </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5,000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rtl="0" fontAlgn="ctr"/>
                      <a:r>
                        <a:rPr lang="en-US" sz="1200" b="0" i="0" u="none" strike="noStrike" kern="1200" dirty="0">
                          <a:solidFill>
                            <a:srgbClr val="595959"/>
                          </a:solidFill>
                          <a:effectLst/>
                          <a:latin typeface="Arial" panose="020B0604020202020204" pitchFamily="34" charset="0"/>
                          <a:ea typeface="+mn-ea"/>
                          <a:cs typeface="Arial" panose="020B0604020202020204" pitchFamily="34" charset="0"/>
                        </a:rPr>
                        <a:t>INR 9,000</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995288575"/>
                  </a:ext>
                </a:extLst>
              </a:tr>
            </a:tbl>
          </a:graphicData>
        </a:graphic>
      </p:graphicFrame>
    </p:spTree>
    <p:extLst>
      <p:ext uri="{BB962C8B-B14F-4D97-AF65-F5344CB8AC3E}">
        <p14:creationId xmlns:p14="http://schemas.microsoft.com/office/powerpoint/2010/main" val="167824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50202151"/>
              </p:ext>
            </p:extLst>
          </p:nvPr>
        </p:nvGraphicFramePr>
        <p:xfrm>
          <a:off x="913018" y="1537235"/>
          <a:ext cx="9966963" cy="4126414"/>
        </p:xfrm>
        <a:graphic>
          <a:graphicData uri="http://schemas.openxmlformats.org/drawingml/2006/table">
            <a:tbl>
              <a:tblPr firstRow="1" bandRow="1">
                <a:tableStyleId>{2D5ABB26-0587-4C30-8999-92F81FD0307C}</a:tableStyleId>
              </a:tblPr>
              <a:tblGrid>
                <a:gridCol w="2183865">
                  <a:extLst>
                    <a:ext uri="{9D8B030D-6E8A-4147-A177-3AD203B41FA5}">
                      <a16:colId xmlns:a16="http://schemas.microsoft.com/office/drawing/2014/main" val="2945946761"/>
                    </a:ext>
                  </a:extLst>
                </a:gridCol>
                <a:gridCol w="3873260">
                  <a:extLst>
                    <a:ext uri="{9D8B030D-6E8A-4147-A177-3AD203B41FA5}">
                      <a16:colId xmlns:a16="http://schemas.microsoft.com/office/drawing/2014/main" val="1432243183"/>
                    </a:ext>
                  </a:extLst>
                </a:gridCol>
                <a:gridCol w="3909838">
                  <a:extLst>
                    <a:ext uri="{9D8B030D-6E8A-4147-A177-3AD203B41FA5}">
                      <a16:colId xmlns:a16="http://schemas.microsoft.com/office/drawing/2014/main" val="4040832895"/>
                    </a:ext>
                  </a:extLst>
                </a:gridCol>
              </a:tblGrid>
              <a:tr h="649739">
                <a:tc>
                  <a:txBody>
                    <a:bodyPr/>
                    <a:lstStyle/>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Features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Individual Parent Policy</a:t>
                      </a:r>
                    </a:p>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(may vary from one insurer to another, and subject to future changes by IRDA or insurer) </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Group Parent Cover</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4260967024"/>
                  </a:ext>
                </a:extLst>
              </a:tr>
              <a:tr h="861509">
                <a:tc>
                  <a:txBody>
                    <a:bodyPr/>
                    <a:lstStyle/>
                    <a:p>
                      <a:pPr marL="0" indent="0" algn="l">
                        <a:lnSpc>
                          <a:spcPts val="1440"/>
                        </a:lnSpc>
                        <a:spcBef>
                          <a:spcPct val="50000"/>
                        </a:spcBef>
                        <a:buFont typeface="Arial" panose="020B0604020202020204" pitchFamily="34" charset="0"/>
                        <a:buNone/>
                      </a:pPr>
                      <a:r>
                        <a:rPr lang="en-US" sz="1200" b="0" kern="1200">
                          <a:solidFill>
                            <a:schemeClr val="tx1">
                              <a:lumMod val="65000"/>
                              <a:lumOff val="35000"/>
                            </a:schemeClr>
                          </a:solidFill>
                          <a:latin typeface="Arial" panose="020B0604020202020204" pitchFamily="34" charset="0"/>
                          <a:ea typeface="+mn-ea"/>
                          <a:cs typeface="Arial" panose="020B0604020202020204" pitchFamily="34" charset="0"/>
                        </a:rPr>
                        <a:t>Pre-existing condition</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440"/>
                        </a:lnSpc>
                        <a:spcBef>
                          <a:spcPct val="50000"/>
                        </a:spcBef>
                        <a:buFont typeface="Arial" panose="020B0604020202020204" pitchFamily="34" charset="0"/>
                        <a:buNone/>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Generally excluded or covered only after 4 continuous claim-free renewals with Insurer.</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440"/>
                        </a:lnSpc>
                        <a:spcBef>
                          <a:spcPct val="50000"/>
                        </a:spcBef>
                        <a:buFont typeface="Arial" panose="020B0604020202020204" pitchFamily="34" charset="0"/>
                        <a:buNone/>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Pre-existing conditions are covered, no waiting period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625206">
                <a:tc>
                  <a:txBody>
                    <a:bodyPr/>
                    <a:lstStyle/>
                    <a:p>
                      <a:pPr marL="0" marR="0" algn="just">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30-day Exclusion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Generally excluded or covered only after 4 continuous claim-free renewals with Insurer.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 waiting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625206">
                <a:tc>
                  <a:txBody>
                    <a:bodyPr/>
                    <a:lstStyle/>
                    <a:p>
                      <a:pPr marL="0" marR="0" algn="just">
                        <a:spcBef>
                          <a:spcPts val="0"/>
                        </a:spcBef>
                        <a:spcAft>
                          <a:spcPts val="0"/>
                        </a:spcAft>
                      </a:pP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b="0" kern="1200">
                          <a:solidFill>
                            <a:schemeClr val="tx1">
                              <a:lumMod val="65000"/>
                              <a:lumOff val="35000"/>
                            </a:schemeClr>
                          </a:solidFill>
                          <a:latin typeface="Arial" panose="020B0604020202020204" pitchFamily="34" charset="0"/>
                          <a:ea typeface="+mn-ea"/>
                          <a:cs typeface="Arial" panose="020B0604020202020204" pitchFamily="34" charset="0"/>
                        </a:rPr>
                        <a:t>Disease contracted during first 30 days is generally excluded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Waived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064394"/>
                  </a:ext>
                </a:extLst>
              </a:tr>
              <a:tr h="396890">
                <a:tc>
                  <a:txBody>
                    <a:bodyPr/>
                    <a:lstStyle/>
                    <a:p>
                      <a:pPr marL="0" marR="0" algn="just">
                        <a:spcBef>
                          <a:spcPts val="0"/>
                        </a:spcBef>
                        <a:spcAft>
                          <a:spcPts val="0"/>
                        </a:spcAft>
                      </a:pPr>
                      <a:r>
                        <a:rPr lang="en-US" sz="1200" b="0" kern="1200">
                          <a:solidFill>
                            <a:schemeClr val="tx1">
                              <a:lumMod val="65000"/>
                              <a:lumOff val="35000"/>
                            </a:schemeClr>
                          </a:solidFill>
                          <a:latin typeface="Arial" panose="020B0604020202020204" pitchFamily="34" charset="0"/>
                          <a:ea typeface="+mn-ea"/>
                          <a:cs typeface="Arial" panose="020B0604020202020204" pitchFamily="34" charset="0"/>
                        </a:rPr>
                        <a:t>Waiting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b="0" kern="1200">
                          <a:solidFill>
                            <a:schemeClr val="tx1">
                              <a:lumMod val="65000"/>
                              <a:lumOff val="35000"/>
                            </a:schemeClr>
                          </a:solidFill>
                          <a:latin typeface="Arial" panose="020B0604020202020204" pitchFamily="34" charset="0"/>
                          <a:ea typeface="+mn-ea"/>
                          <a:cs typeface="Arial" panose="020B0604020202020204" pitchFamily="34" charset="0"/>
                        </a:rPr>
                        <a:t>Applicable for new member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 waiting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415455">
                <a:tc>
                  <a:txBody>
                    <a:bodyPr/>
                    <a:lstStyle/>
                    <a:p>
                      <a:pPr marL="0" marR="0" algn="just">
                        <a:spcBef>
                          <a:spcPts val="0"/>
                        </a:spcBef>
                        <a:spcAft>
                          <a:spcPts val="0"/>
                        </a:spcAft>
                      </a:pPr>
                      <a:r>
                        <a:rPr lang="en-US" sz="1200" b="0" kern="1200">
                          <a:solidFill>
                            <a:schemeClr val="tx1">
                              <a:lumMod val="65000"/>
                              <a:lumOff val="35000"/>
                            </a:schemeClr>
                          </a:solidFill>
                          <a:latin typeface="Arial" panose="020B0604020202020204" pitchFamily="34" charset="0"/>
                          <a:ea typeface="+mn-ea"/>
                          <a:cs typeface="Arial" panose="020B0604020202020204" pitchFamily="34" charset="0"/>
                        </a:rPr>
                        <a:t>Health check-up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b="0" kern="1200">
                          <a:solidFill>
                            <a:schemeClr val="tx1">
                              <a:lumMod val="65000"/>
                              <a:lumOff val="35000"/>
                            </a:schemeClr>
                          </a:solidFill>
                          <a:latin typeface="Arial" panose="020B0604020202020204" pitchFamily="34" charset="0"/>
                          <a:ea typeface="+mn-ea"/>
                          <a:cs typeface="Arial" panose="020B0604020202020204" pitchFamily="34" charset="0"/>
                        </a:rPr>
                        <a:t>Typically required for persons over 45 years of age, at own cost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 health check-up is required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1664602"/>
                  </a:ext>
                </a:extLst>
              </a:tr>
              <a:tr h="531670">
                <a:tc>
                  <a:txBody>
                    <a:bodyPr/>
                    <a:lstStyle/>
                    <a:p>
                      <a:pPr marL="0" marR="0" algn="just">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Sum Insured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Limited Sum Insured particularly for senior citizens (age over 60 years)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Sum insured is according to the group Healthcare plan</a:t>
                      </a:r>
                    </a:p>
                    <a:p>
                      <a:pPr marL="0" marR="0" algn="l">
                        <a:spcBef>
                          <a:spcPts val="0"/>
                        </a:spcBef>
                        <a:spcAft>
                          <a:spcPts val="0"/>
                        </a:spcAf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bl>
          </a:graphicData>
        </a:graphic>
      </p:graphicFrame>
      <p:sp>
        <p:nvSpPr>
          <p:cNvPr id="9" name="PresentationTitle"/>
          <p:cNvSpPr txBox="1">
            <a:spLocks noChangeArrowheads="1"/>
          </p:cNvSpPr>
          <p:nvPr>
            <p:custDataLst>
              <p:tags r:id="rId1"/>
            </p:custDataLst>
          </p:nvPr>
        </p:nvSpPr>
        <p:spPr bwMode="gray">
          <a:xfrm>
            <a:off x="913018" y="772209"/>
            <a:ext cx="7806321"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Group Parent Cover vs Individual/Retail Parent Policy</a:t>
            </a:r>
            <a:endParaRPr lang="en-GB" sz="2300" b="1" kern="0" dirty="0">
              <a:solidFill>
                <a:srgbClr val="005B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12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esentationTitle"/>
          <p:cNvSpPr txBox="1">
            <a:spLocks noChangeArrowheads="1"/>
          </p:cNvSpPr>
          <p:nvPr>
            <p:custDataLst>
              <p:tags r:id="rId1"/>
            </p:custDataLst>
          </p:nvPr>
        </p:nvSpPr>
        <p:spPr bwMode="gray">
          <a:xfrm>
            <a:off x="973400" y="751274"/>
            <a:ext cx="3112251"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Cashless Process</a:t>
            </a:r>
            <a:endParaRPr lang="en-GB" sz="2300" b="1" kern="0" dirty="0">
              <a:solidFill>
                <a:srgbClr val="005BAA"/>
              </a:solidFill>
              <a:latin typeface="Arial" panose="020B0604020202020204" pitchFamily="34" charset="0"/>
              <a:cs typeface="Arial" panose="020B0604020202020204" pitchFamily="34" charset="0"/>
            </a:endParaRPr>
          </a:p>
        </p:txBody>
      </p:sp>
      <p:sp>
        <p:nvSpPr>
          <p:cNvPr id="11" name="object 4"/>
          <p:cNvSpPr txBox="1">
            <a:spLocks noGrp="1"/>
          </p:cNvSpPr>
          <p:nvPr>
            <p:ph sz="half" idx="4294967295"/>
          </p:nvPr>
        </p:nvSpPr>
        <p:spPr>
          <a:xfrm>
            <a:off x="988264" y="1498721"/>
            <a:ext cx="10213136" cy="738664"/>
          </a:xfrm>
          <a:prstGeom prst="rect">
            <a:avLst/>
          </a:prstGeom>
        </p:spPr>
        <p:txBody>
          <a:bodyPr vert="horz" wrap="square" lIns="0" tIns="0" rIns="0" bIns="0" rtlCol="0">
            <a:spAutoFit/>
          </a:bodyPr>
          <a:lstStyle/>
          <a:p>
            <a:pPr marL="12700" marR="5080" indent="0">
              <a:lnSpc>
                <a:spcPct val="100000"/>
              </a:lnSpc>
              <a:buNone/>
            </a:pPr>
            <a:r>
              <a:rPr lang="en-US" sz="1200" dirty="0">
                <a:solidFill>
                  <a:srgbClr val="595959"/>
                </a:solidFill>
                <a:latin typeface="Arial" panose="020B0604020202020204" pitchFamily="34" charset="0"/>
                <a:cs typeface="Arial" panose="020B0604020202020204" pitchFamily="34" charset="0"/>
              </a:rPr>
              <a:t>Cashless means the Administrator may authorize upon a Policyholder’s request for direct settlement of eligible services and it’s according charges between a Network Hospital and the Administrator. In such case the Administrator will directly settle all eligible amounts with the Network Hospital and the Insured Person may not have to pay any deposits at the commencement of the treatment or bills after the end of treatment to the extent as these services are covered under the Policy.</a:t>
            </a:r>
          </a:p>
        </p:txBody>
      </p:sp>
      <p:sp>
        <p:nvSpPr>
          <p:cNvPr id="12" name="object 4"/>
          <p:cNvSpPr txBox="1">
            <a:spLocks noGrp="1"/>
          </p:cNvSpPr>
          <p:nvPr>
            <p:ph sz="half" idx="4294967295"/>
          </p:nvPr>
        </p:nvSpPr>
        <p:spPr>
          <a:xfrm>
            <a:off x="988264" y="2446635"/>
            <a:ext cx="8320836" cy="184666"/>
          </a:xfrm>
          <a:prstGeom prst="rect">
            <a:avLst/>
          </a:prstGeom>
        </p:spPr>
        <p:txBody>
          <a:bodyPr vert="horz" wrap="square" lIns="0" tIns="0" rIns="0" bIns="0" rtlCol="0">
            <a:spAutoFit/>
          </a:bodyPr>
          <a:lstStyle/>
          <a:p>
            <a:pPr marL="12700" marR="5080" indent="0">
              <a:lnSpc>
                <a:spcPct val="100000"/>
              </a:lnSpc>
              <a:buNone/>
            </a:pPr>
            <a:r>
              <a:rPr lang="en-US" sz="1200" b="1" dirty="0">
                <a:solidFill>
                  <a:srgbClr val="005BAA"/>
                </a:solidFill>
                <a:latin typeface="Arial" panose="020B0604020202020204" pitchFamily="34" charset="0"/>
                <a:cs typeface="Arial" panose="020B0604020202020204" pitchFamily="34" charset="0"/>
              </a:rPr>
              <a:t>Hospitals in the network eligible for cashless process (please refer to the website for the updated list) - All India </a:t>
            </a:r>
          </a:p>
        </p:txBody>
      </p:sp>
      <p:sp>
        <p:nvSpPr>
          <p:cNvPr id="13" name="Rounded Rectangle 12"/>
          <p:cNvSpPr/>
          <p:nvPr/>
        </p:nvSpPr>
        <p:spPr>
          <a:xfrm>
            <a:off x="981915" y="2806700"/>
            <a:ext cx="2266439" cy="342900"/>
          </a:xfrm>
          <a:prstGeom prst="roundRect">
            <a:avLst>
              <a:gd name="adj" fmla="val 50000"/>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p:cNvSpPr txBox="1"/>
          <p:nvPr/>
        </p:nvSpPr>
        <p:spPr>
          <a:xfrm>
            <a:off x="1061800" y="2840551"/>
            <a:ext cx="2132828" cy="276999"/>
          </a:xfrm>
          <a:prstGeom prst="rect">
            <a:avLst/>
          </a:prstGeom>
          <a:noFill/>
        </p:spPr>
        <p:txBody>
          <a:bodyPr wrap="none" rtlCol="0">
            <a:spAutoFit/>
          </a:bodyPr>
          <a:lstStyle/>
          <a:p>
            <a:r>
              <a:rPr lang="en-US" sz="1200" b="1" dirty="0">
                <a:solidFill>
                  <a:srgbClr val="FFC945"/>
                </a:solidFill>
                <a:latin typeface="Arial" panose="020B0604020202020204" pitchFamily="34" charset="0"/>
                <a:cs typeface="Arial" panose="020B0604020202020204" pitchFamily="34" charset="0"/>
              </a:rPr>
              <a:t>https://www.medibuddy.in </a:t>
            </a:r>
          </a:p>
        </p:txBody>
      </p:sp>
      <p:sp>
        <p:nvSpPr>
          <p:cNvPr id="17" name="TextBox 16"/>
          <p:cNvSpPr txBox="1"/>
          <p:nvPr/>
        </p:nvSpPr>
        <p:spPr>
          <a:xfrm>
            <a:off x="3452575" y="2840551"/>
            <a:ext cx="2641044" cy="307777"/>
          </a:xfrm>
          <a:prstGeom prst="rect">
            <a:avLst/>
          </a:prstGeom>
          <a:noFill/>
        </p:spPr>
        <p:txBody>
          <a:bodyPr wrap="none" rtlCol="0">
            <a:spAutoFit/>
          </a:bodyPr>
          <a:lstStyle/>
          <a:p>
            <a:pPr defTabSz="1104900" fontAlgn="base">
              <a:spcBef>
                <a:spcPct val="20000"/>
              </a:spcBef>
              <a:spcAft>
                <a:spcPct val="0"/>
              </a:spcAft>
            </a:pPr>
            <a:r>
              <a:rPr lang="en-US" sz="1200" dirty="0">
                <a:solidFill>
                  <a:srgbClr val="595959"/>
                </a:solidFill>
                <a:latin typeface="Arial" panose="020B0604020202020204" pitchFamily="34" charset="0"/>
                <a:cs typeface="Arial" panose="020B0604020202020204" pitchFamily="34" charset="0"/>
              </a:rPr>
              <a:t>Toll Free Number: </a:t>
            </a:r>
            <a:r>
              <a:rPr lang="en-US" sz="1400" b="1" dirty="0">
                <a:solidFill>
                  <a:srgbClr val="595959"/>
                </a:solidFill>
                <a:latin typeface="Arial" panose="020B0604020202020204" pitchFamily="34" charset="0"/>
                <a:cs typeface="Arial" panose="020B0604020202020204" pitchFamily="34" charset="0"/>
              </a:rPr>
              <a:t>1800 425 9449</a:t>
            </a:r>
          </a:p>
        </p:txBody>
      </p:sp>
      <p:sp>
        <p:nvSpPr>
          <p:cNvPr id="18" name="Rounded Rectangle 17"/>
          <p:cNvSpPr/>
          <p:nvPr/>
        </p:nvSpPr>
        <p:spPr>
          <a:xfrm>
            <a:off x="981915" y="3536951"/>
            <a:ext cx="2266439" cy="342900"/>
          </a:xfrm>
          <a:prstGeom prst="roundRect">
            <a:avLst>
              <a:gd name="adj" fmla="val 50000"/>
            </a:avLst>
          </a:prstGeom>
          <a:solidFill>
            <a:schemeClr val="bg1"/>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C77"/>
              </a:solidFill>
              <a:latin typeface="Arial" panose="020B0604020202020204" pitchFamily="34" charset="0"/>
              <a:cs typeface="Arial" panose="020B0604020202020204" pitchFamily="34" charset="0"/>
            </a:endParaRPr>
          </a:p>
        </p:txBody>
      </p:sp>
      <p:sp>
        <p:nvSpPr>
          <p:cNvPr id="19" name="TextBox 18"/>
          <p:cNvSpPr txBox="1"/>
          <p:nvPr/>
        </p:nvSpPr>
        <p:spPr>
          <a:xfrm>
            <a:off x="1061800" y="3589851"/>
            <a:ext cx="2151551"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Emergency Hospitalization</a:t>
            </a:r>
          </a:p>
        </p:txBody>
      </p:sp>
      <p:sp>
        <p:nvSpPr>
          <p:cNvPr id="20" name="Rounded Rectangle 19"/>
          <p:cNvSpPr/>
          <p:nvPr/>
        </p:nvSpPr>
        <p:spPr>
          <a:xfrm>
            <a:off x="3579973" y="3536951"/>
            <a:ext cx="2052477" cy="342900"/>
          </a:xfrm>
          <a:prstGeom prst="roundRect">
            <a:avLst>
              <a:gd name="adj" fmla="val 50000"/>
            </a:avLst>
          </a:prstGeom>
          <a:solidFill>
            <a:schemeClr val="bg1"/>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C77"/>
              </a:solidFill>
              <a:latin typeface="Arial" panose="020B0604020202020204" pitchFamily="34" charset="0"/>
              <a:cs typeface="Arial" panose="020B0604020202020204" pitchFamily="34" charset="0"/>
            </a:endParaRPr>
          </a:p>
        </p:txBody>
      </p:sp>
      <p:sp>
        <p:nvSpPr>
          <p:cNvPr id="21" name="TextBox 20"/>
          <p:cNvSpPr txBox="1"/>
          <p:nvPr/>
        </p:nvSpPr>
        <p:spPr>
          <a:xfrm>
            <a:off x="3659858" y="3589851"/>
            <a:ext cx="1923925"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Planned Hospitalization</a:t>
            </a:r>
          </a:p>
        </p:txBody>
      </p:sp>
      <p:sp>
        <p:nvSpPr>
          <p:cNvPr id="27" name="Rectangle 26"/>
          <p:cNvSpPr/>
          <p:nvPr/>
        </p:nvSpPr>
        <p:spPr>
          <a:xfrm>
            <a:off x="981915" y="4245871"/>
            <a:ext cx="10331063" cy="605530"/>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PresentationTitle"/>
          <p:cNvSpPr txBox="1">
            <a:spLocks noChangeArrowheads="1"/>
          </p:cNvSpPr>
          <p:nvPr>
            <p:custDataLst>
              <p:tags r:id="rId2"/>
            </p:custDataLst>
          </p:nvPr>
        </p:nvSpPr>
        <p:spPr bwMode="gray">
          <a:xfrm>
            <a:off x="1096215" y="4387192"/>
            <a:ext cx="10105185" cy="307777"/>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 </a:t>
            </a:r>
            <a:r>
              <a:rPr lang="en-US" sz="1000" i="1" dirty="0">
                <a:solidFill>
                  <a:schemeClr val="tx1">
                    <a:lumMod val="65000"/>
                    <a:lumOff val="35000"/>
                  </a:schemeClr>
                </a:solidFill>
                <a:latin typeface="Arial" panose="020B0604020202020204" pitchFamily="34" charset="0"/>
                <a:cs typeface="Arial" panose="020B0604020202020204" pitchFamily="34" charset="0"/>
              </a:rPr>
              <a:t>Patients seeking treatment under cashless hospitalization are eligible to make claims under pre and post hospitalization expenses. For all such expenses the bills and other required documents needs to submitted separately to the respective SPOC at your location as part of the claims reimbursement.</a:t>
            </a:r>
          </a:p>
        </p:txBody>
      </p:sp>
    </p:spTree>
    <p:extLst>
      <p:ext uri="{BB962C8B-B14F-4D97-AF65-F5344CB8AC3E}">
        <p14:creationId xmlns:p14="http://schemas.microsoft.com/office/powerpoint/2010/main" val="28861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esentationTitle"/>
          <p:cNvSpPr txBox="1">
            <a:spLocks noChangeArrowheads="1"/>
          </p:cNvSpPr>
          <p:nvPr>
            <p:custDataLst>
              <p:tags r:id="rId1"/>
            </p:custDataLst>
          </p:nvPr>
        </p:nvSpPr>
        <p:spPr bwMode="gray">
          <a:xfrm>
            <a:off x="3687276" y="751274"/>
            <a:ext cx="4579614"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Planned Hospitalization</a:t>
            </a:r>
          </a:p>
        </p:txBody>
      </p:sp>
      <p:sp>
        <p:nvSpPr>
          <p:cNvPr id="144" name="PresentationTitle"/>
          <p:cNvSpPr txBox="1">
            <a:spLocks noChangeArrowheads="1"/>
          </p:cNvSpPr>
          <p:nvPr>
            <p:custDataLst>
              <p:tags r:id="rId2"/>
            </p:custDataLst>
          </p:nvPr>
        </p:nvSpPr>
        <p:spPr bwMode="gray">
          <a:xfrm>
            <a:off x="982031" y="751274"/>
            <a:ext cx="3112251"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Cashless</a:t>
            </a:r>
            <a:r>
              <a:rPr lang="en-US" sz="2300" b="1" kern="0" dirty="0">
                <a:solidFill>
                  <a:srgbClr val="005BAA"/>
                </a:solidFill>
                <a:latin typeface="Arial" panose="020B0604020202020204" pitchFamily="34" charset="0"/>
                <a:cs typeface="Arial" panose="020B0604020202020204" pitchFamily="34" charset="0"/>
              </a:rPr>
              <a:t> </a:t>
            </a:r>
            <a:r>
              <a:rPr lang="en-US" sz="2300" b="1" kern="0" dirty="0">
                <a:solidFill>
                  <a:schemeClr val="tx1">
                    <a:lumMod val="75000"/>
                    <a:lumOff val="25000"/>
                  </a:schemeClr>
                </a:solidFill>
                <a:latin typeface="Arial" panose="020B0604020202020204" pitchFamily="34" charset="0"/>
                <a:cs typeface="Arial" panose="020B0604020202020204" pitchFamily="34" charset="0"/>
              </a:rPr>
              <a:t>Process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2" name="Table 61"/>
          <p:cNvGraphicFramePr>
            <a:graphicFrameLocks noGrp="1"/>
          </p:cNvGraphicFramePr>
          <p:nvPr>
            <p:extLst>
              <p:ext uri="{D42A27DB-BD31-4B8C-83A1-F6EECF244321}">
                <p14:modId xmlns:p14="http://schemas.microsoft.com/office/powerpoint/2010/main" val="3805830752"/>
              </p:ext>
            </p:extLst>
          </p:nvPr>
        </p:nvGraphicFramePr>
        <p:xfrm>
          <a:off x="981916" y="1845609"/>
          <a:ext cx="5329984" cy="1986847"/>
        </p:xfrm>
        <a:graphic>
          <a:graphicData uri="http://schemas.openxmlformats.org/drawingml/2006/table">
            <a:tbl>
              <a:tblPr firstRow="1" bandRow="1">
                <a:tableStyleId>{2D5ABB26-0587-4C30-8999-92F81FD0307C}</a:tableStyleId>
              </a:tblPr>
              <a:tblGrid>
                <a:gridCol w="5329984">
                  <a:extLst>
                    <a:ext uri="{9D8B030D-6E8A-4147-A177-3AD203B41FA5}">
                      <a16:colId xmlns:a16="http://schemas.microsoft.com/office/drawing/2014/main" val="2945946761"/>
                    </a:ext>
                  </a:extLst>
                </a:gridCol>
              </a:tblGrid>
              <a:tr h="304679">
                <a:tc>
                  <a:txBody>
                    <a:bodyPr/>
                    <a:lstStyle/>
                    <a:p>
                      <a:pPr marL="12700" algn="l">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eCashless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409930620"/>
                  </a:ext>
                </a:extLst>
              </a:tr>
              <a:tr h="0">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Click the </a:t>
                      </a:r>
                      <a:r>
                        <a:rPr kumimoji="0" lang="en-US" sz="1200" b="0" i="0" u="none" strike="noStrike" kern="1200" cap="none" normalizeH="0" baseline="0" dirty="0">
                          <a:ln>
                            <a:noFill/>
                          </a:ln>
                          <a:solidFill>
                            <a:srgbClr val="0563C1"/>
                          </a:solidFill>
                          <a:effectLst/>
                          <a:latin typeface="Arial" panose="020B0604020202020204" pitchFamily="34" charset="0"/>
                          <a:ea typeface="+mn-ea"/>
                          <a:cs typeface="Arial" panose="020B0604020202020204" pitchFamily="34" charset="0"/>
                        </a:rPr>
                        <a:t>eCashless</a:t>
                      </a: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 tile on your Medibuddy mobile app or online portal.</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044677"/>
                  </a:ext>
                </a:extLst>
              </a:tr>
              <a:tr h="252495">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Enter details of your impending hospitalization, send intimation at least 48 hours ahead of admission.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236731"/>
                  </a:ext>
                </a:extLst>
              </a:tr>
              <a:tr h="252495">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You receive a secure passcode confirming your provisional preauthorization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64153"/>
                  </a:ext>
                </a:extLst>
              </a:tr>
              <a:tr h="252495">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On the day of admission, present your secured pass-code, MA  e-card and photo ID card at the hospital.</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0738921"/>
                  </a:ext>
                </a:extLst>
              </a:tr>
            </a:tbl>
          </a:graphicData>
        </a:graphic>
      </p:graphicFrame>
      <p:sp>
        <p:nvSpPr>
          <p:cNvPr id="63" name="object 4"/>
          <p:cNvSpPr txBox="1">
            <a:spLocks noGrp="1"/>
          </p:cNvSpPr>
          <p:nvPr>
            <p:ph sz="half" idx="4294967295"/>
          </p:nvPr>
        </p:nvSpPr>
        <p:spPr>
          <a:xfrm>
            <a:off x="988264" y="1498721"/>
            <a:ext cx="8320836" cy="184666"/>
          </a:xfrm>
          <a:prstGeom prst="rect">
            <a:avLst/>
          </a:prstGeom>
        </p:spPr>
        <p:txBody>
          <a:bodyPr vert="horz" wrap="square" lIns="0" tIns="0" rIns="0" bIns="0" rtlCol="0">
            <a:spAutoFit/>
          </a:bodyPr>
          <a:lstStyle/>
          <a:p>
            <a:pPr marL="12700" marR="5080" indent="0">
              <a:lnSpc>
                <a:spcPct val="100000"/>
              </a:lnSpc>
              <a:buNone/>
            </a:pPr>
            <a:r>
              <a:rPr lang="en-US" sz="1200" b="1" dirty="0">
                <a:solidFill>
                  <a:srgbClr val="005BAA"/>
                </a:solidFill>
                <a:latin typeface="Arial" panose="020B0604020202020204" pitchFamily="34" charset="0"/>
                <a:cs typeface="Arial" panose="020B0604020202020204" pitchFamily="34" charset="0"/>
              </a:rPr>
              <a:t>Please follow the below instructions on medibuddy portal.</a:t>
            </a:r>
          </a:p>
        </p:txBody>
      </p:sp>
      <p:graphicFrame>
        <p:nvGraphicFramePr>
          <p:cNvPr id="71" name="Table 70"/>
          <p:cNvGraphicFramePr>
            <a:graphicFrameLocks noGrp="1"/>
          </p:cNvGraphicFramePr>
          <p:nvPr>
            <p:extLst>
              <p:ext uri="{D42A27DB-BD31-4B8C-83A1-F6EECF244321}">
                <p14:modId xmlns:p14="http://schemas.microsoft.com/office/powerpoint/2010/main" val="2835267592"/>
              </p:ext>
            </p:extLst>
          </p:nvPr>
        </p:nvGraphicFramePr>
        <p:xfrm>
          <a:off x="6642100" y="1845609"/>
          <a:ext cx="4664530" cy="1986847"/>
        </p:xfrm>
        <a:graphic>
          <a:graphicData uri="http://schemas.openxmlformats.org/drawingml/2006/table">
            <a:tbl>
              <a:tblPr firstRow="1" bandRow="1">
                <a:tableStyleId>{2D5ABB26-0587-4C30-8999-92F81FD0307C}</a:tableStyleId>
              </a:tblPr>
              <a:tblGrid>
                <a:gridCol w="4664530">
                  <a:extLst>
                    <a:ext uri="{9D8B030D-6E8A-4147-A177-3AD203B41FA5}">
                      <a16:colId xmlns:a16="http://schemas.microsoft.com/office/drawing/2014/main" val="2945946761"/>
                    </a:ext>
                  </a:extLst>
                </a:gridCol>
              </a:tblGrid>
              <a:tr h="335567">
                <a:tc>
                  <a:txBody>
                    <a:bodyPr/>
                    <a:lstStyle/>
                    <a:p>
                      <a:pPr marL="12700" algn="l">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Cashless               </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409930620"/>
                  </a:ext>
                </a:extLst>
              </a:tr>
              <a:tr h="513530">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Click the </a:t>
                      </a:r>
                      <a:r>
                        <a:rPr kumimoji="0" lang="en-US" sz="1200" b="0" i="0" u="none" strike="noStrike" kern="1200" cap="none" normalizeH="0" baseline="0" dirty="0">
                          <a:ln>
                            <a:noFill/>
                          </a:ln>
                          <a:solidFill>
                            <a:srgbClr val="0563C1"/>
                          </a:solidFill>
                          <a:effectLst/>
                          <a:latin typeface="Arial" panose="020B0604020202020204" pitchFamily="34" charset="0"/>
                          <a:ea typeface="+mn-ea"/>
                          <a:cs typeface="Arial" panose="020B0604020202020204" pitchFamily="34" charset="0"/>
                        </a:rPr>
                        <a:t>Network Hospital </a:t>
                      </a: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in our portal to search and locate the nearest network hospital</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044677"/>
                  </a:ext>
                </a:extLst>
              </a:tr>
              <a:tr h="312110">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Download your card from </a:t>
                      </a:r>
                      <a:r>
                        <a:rPr kumimoji="0" lang="en-US" sz="1200" b="1" i="0" u="none" strike="noStrike" kern="1200" cap="none" normalizeH="0" baseline="0" dirty="0">
                          <a:ln>
                            <a:noFill/>
                          </a:ln>
                          <a:solidFill>
                            <a:srgbClr val="005BAA"/>
                          </a:solidFill>
                          <a:effectLst/>
                          <a:latin typeface="Arial" panose="020B0604020202020204" pitchFamily="34" charset="0"/>
                          <a:ea typeface="+mn-ea"/>
                          <a:cs typeface="Arial" panose="020B0604020202020204" pitchFamily="34" charset="0"/>
                        </a:rPr>
                        <a:t>portal.medibuddy.in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236731"/>
                  </a:ext>
                </a:extLst>
              </a:tr>
              <a:tr h="312110">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At the hospital, display your e-card at the Insurance Desk</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164153"/>
                  </a:ext>
                </a:extLst>
              </a:tr>
              <a:tr h="513530">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Complete and submit the pre-authorized form. Your hospital will send the form to Medi Assist for approval.</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0738921"/>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687798695"/>
              </p:ext>
            </p:extLst>
          </p:nvPr>
        </p:nvGraphicFramePr>
        <p:xfrm>
          <a:off x="1344385" y="4273323"/>
          <a:ext cx="9935030" cy="1828800"/>
        </p:xfrm>
        <a:graphic>
          <a:graphicData uri="http://schemas.openxmlformats.org/drawingml/2006/table">
            <a:tbl>
              <a:tblPr firstRow="1" bandRow="1">
                <a:tableStyleId>{2D5ABB26-0587-4C30-8999-92F81FD0307C}</a:tableStyleId>
              </a:tblPr>
              <a:tblGrid>
                <a:gridCol w="9935030">
                  <a:extLst>
                    <a:ext uri="{9D8B030D-6E8A-4147-A177-3AD203B41FA5}">
                      <a16:colId xmlns:a16="http://schemas.microsoft.com/office/drawing/2014/main" val="2945946761"/>
                    </a:ext>
                  </a:extLst>
                </a:gridCol>
              </a:tblGrid>
              <a:tr h="319372">
                <a:tc>
                  <a:txBody>
                    <a:bodyPr/>
                    <a:lstStyle/>
                    <a:p>
                      <a:pPr marL="0" marR="0" lvl="0" indent="0" algn="l" defTabSz="1104900" rtl="0" eaLnBrk="1" fontAlgn="base" latinLnBrk="0" hangingPunct="1">
                        <a:lnSpc>
                          <a:spcPts val="12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eCashless/Cashless hospitalization is available only at network hospitals. Visit </a:t>
                      </a:r>
                      <a:r>
                        <a:rPr lang="en-US" sz="1200" b="1" kern="1200" dirty="0">
                          <a:solidFill>
                            <a:srgbClr val="005BAA"/>
                          </a:solidFill>
                          <a:latin typeface="Arial" panose="020B0604020202020204" pitchFamily="34" charset="0"/>
                          <a:ea typeface="+mn-ea"/>
                          <a:cs typeface="Arial" panose="020B0604020202020204" pitchFamily="34" charset="0"/>
                        </a:rPr>
                        <a:t>ecard.medibuddy.in</a:t>
                      </a:r>
                      <a:r>
                        <a:rPr lang="en-US" sz="1200" b="0" kern="1200" dirty="0">
                          <a:solidFill>
                            <a:srgbClr val="005BAA"/>
                          </a:solidFill>
                          <a:latin typeface="Arial" panose="020B0604020202020204" pitchFamily="34" charset="0"/>
                          <a:ea typeface="+mn-ea"/>
                          <a:cs typeface="Arial" panose="020B0604020202020204" pitchFamily="34" charset="0"/>
                        </a:rPr>
                        <a:t> </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to download your card instantly.</a:t>
                      </a:r>
                    </a:p>
                  </a:txBody>
                  <a:tcPr marL="100510" marR="100510" marT="50251" marB="50251" anchor="ctr" horzOverflow="overflow">
                    <a:lnL>
                      <a:noFill/>
                    </a:lnL>
                    <a:lnR>
                      <a:noFill/>
                    </a:lnR>
                    <a:lnT w="12700" cap="flat" cmpd="sng" algn="ctr">
                      <a:solidFill>
                        <a:srgbClr val="002C77"/>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487428">
                <a:tc>
                  <a:txBody>
                    <a:bodyPr/>
                    <a:lstStyle/>
                    <a:p>
                      <a:pPr marL="0" indent="0" algn="l">
                        <a:lnSpc>
                          <a:spcPts val="1200"/>
                        </a:lnSpc>
                        <a:spcBef>
                          <a:spcPct val="50000"/>
                        </a:spcBef>
                        <a:buFontTx/>
                        <a:buNone/>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During the course of the hospitalization, Medi Assist may request your hospital for additional information to process interim claims and final bill before discharge.</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1022000">
                <a:tc>
                  <a:txBody>
                    <a:bodyPr/>
                    <a:lstStyle/>
                    <a:p>
                      <a:pPr marL="0" indent="0" algn="l">
                        <a:lnSpc>
                          <a:spcPts val="1200"/>
                        </a:lnSpc>
                        <a:buFontTx/>
                        <a:buNone/>
                        <a:tabLst>
                          <a:tab pos="173038" algn="l"/>
                          <a:tab pos="914400" algn="l"/>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Track your claim in real-time:</a:t>
                      </a:r>
                    </a:p>
                    <a:p>
                      <a:pPr marL="171450" indent="-171450" algn="l">
                        <a:lnSpc>
                          <a:spcPts val="1200"/>
                        </a:lnSpc>
                        <a:spcBef>
                          <a:spcPts val="500"/>
                        </a:spcBef>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Medibuddy: Click the </a:t>
                      </a:r>
                      <a:r>
                        <a:rPr lang="en-US" sz="1200" b="0" kern="1200" dirty="0">
                          <a:solidFill>
                            <a:srgbClr val="0563C1"/>
                          </a:solidFill>
                          <a:latin typeface="Arial" panose="020B0604020202020204" pitchFamily="34" charset="0"/>
                          <a:ea typeface="+mn-ea"/>
                          <a:cs typeface="Arial" panose="020B0604020202020204" pitchFamily="34" charset="0"/>
                        </a:rPr>
                        <a:t>Claims</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tile</a:t>
                      </a:r>
                    </a:p>
                    <a:p>
                      <a:pPr marL="171450" indent="-171450" algn="l">
                        <a:lnSpc>
                          <a:spcPts val="1200"/>
                        </a:lnSpc>
                        <a:spcBef>
                          <a:spcPts val="300"/>
                        </a:spcBef>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Visit </a:t>
                      </a:r>
                      <a:r>
                        <a:rPr lang="en-US" sz="1200" b="1" kern="1200" dirty="0">
                          <a:solidFill>
                            <a:srgbClr val="005BAA"/>
                          </a:solidFill>
                          <a:latin typeface="Arial" panose="020B0604020202020204" pitchFamily="34" charset="0"/>
                          <a:ea typeface="+mn-ea"/>
                          <a:cs typeface="Arial" panose="020B0604020202020204" pitchFamily="34" charset="0"/>
                        </a:rPr>
                        <a:t>track.medibuddy.in</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12700" cap="flat" cmpd="sng" algn="ctr">
                      <a:solidFill>
                        <a:srgbClr val="002C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bl>
          </a:graphicData>
        </a:graphic>
      </p:graphicFrame>
      <p:sp>
        <p:nvSpPr>
          <p:cNvPr id="6" name="Oval 5"/>
          <p:cNvSpPr/>
          <p:nvPr/>
        </p:nvSpPr>
        <p:spPr>
          <a:xfrm>
            <a:off x="989536" y="4303803"/>
            <a:ext cx="274320" cy="274320"/>
          </a:xfrm>
          <a:prstGeom prst="ellipse">
            <a:avLst/>
          </a:prstGeom>
          <a:no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p:nvSpPr>
        <p:spPr>
          <a:xfrm>
            <a:off x="989536" y="4303772"/>
            <a:ext cx="269626" cy="276999"/>
          </a:xfrm>
          <a:prstGeom prst="rect">
            <a:avLst/>
          </a:prstGeom>
          <a:noFill/>
          <a:ln>
            <a:noFill/>
          </a:ln>
        </p:spPr>
        <p:txBody>
          <a:bodyPr wrap="none" rtlCol="0">
            <a:spAutoFit/>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1</a:t>
            </a:r>
          </a:p>
        </p:txBody>
      </p:sp>
      <p:sp>
        <p:nvSpPr>
          <p:cNvPr id="87" name="Oval 86"/>
          <p:cNvSpPr/>
          <p:nvPr/>
        </p:nvSpPr>
        <p:spPr>
          <a:xfrm>
            <a:off x="989536" y="4700043"/>
            <a:ext cx="274320" cy="274320"/>
          </a:xfrm>
          <a:prstGeom prst="ellipse">
            <a:avLst/>
          </a:prstGeom>
          <a:no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TextBox 87"/>
          <p:cNvSpPr txBox="1"/>
          <p:nvPr/>
        </p:nvSpPr>
        <p:spPr>
          <a:xfrm>
            <a:off x="989536" y="4700012"/>
            <a:ext cx="269626" cy="276999"/>
          </a:xfrm>
          <a:prstGeom prst="rect">
            <a:avLst/>
          </a:prstGeom>
          <a:noFill/>
          <a:ln>
            <a:noFill/>
          </a:ln>
        </p:spPr>
        <p:txBody>
          <a:bodyPr wrap="none" rtlCol="0">
            <a:spAutoFit/>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2</a:t>
            </a:r>
          </a:p>
        </p:txBody>
      </p:sp>
      <p:sp>
        <p:nvSpPr>
          <p:cNvPr id="93" name="Oval 92"/>
          <p:cNvSpPr/>
          <p:nvPr/>
        </p:nvSpPr>
        <p:spPr>
          <a:xfrm>
            <a:off x="989536" y="5233443"/>
            <a:ext cx="274320" cy="274320"/>
          </a:xfrm>
          <a:prstGeom prst="ellipse">
            <a:avLst/>
          </a:prstGeom>
          <a:no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5" name="TextBox 94"/>
          <p:cNvSpPr txBox="1"/>
          <p:nvPr/>
        </p:nvSpPr>
        <p:spPr>
          <a:xfrm>
            <a:off x="989536" y="5233412"/>
            <a:ext cx="269626" cy="276999"/>
          </a:xfrm>
          <a:prstGeom prst="rect">
            <a:avLst/>
          </a:prstGeom>
          <a:noFill/>
          <a:ln>
            <a:noFill/>
          </a:ln>
        </p:spPr>
        <p:txBody>
          <a:bodyPr wrap="none" rtlCol="0">
            <a:spAutoFit/>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0209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1AEC80-D37D-4D71-87BE-589C8ACEDD87}"/>
              </a:ext>
            </a:extLst>
          </p:cNvPr>
          <p:cNvGrpSpPr/>
          <p:nvPr/>
        </p:nvGrpSpPr>
        <p:grpSpPr>
          <a:xfrm>
            <a:off x="1871556" y="2575358"/>
            <a:ext cx="10320444" cy="3974323"/>
            <a:chOff x="1017465" y="1633331"/>
            <a:chExt cx="9416892" cy="3626372"/>
          </a:xfrm>
        </p:grpSpPr>
        <p:sp>
          <p:nvSpPr>
            <p:cNvPr id="3" name="Oval 2">
              <a:extLst>
                <a:ext uri="{FF2B5EF4-FFF2-40B4-BE49-F238E27FC236}">
                  <a16:creationId xmlns:a16="http://schemas.microsoft.com/office/drawing/2014/main" id="{53871527-8FB7-4871-A4F0-6C53B42B40D0}"/>
                </a:ext>
              </a:extLst>
            </p:cNvPr>
            <p:cNvSpPr/>
            <p:nvPr/>
          </p:nvSpPr>
          <p:spPr>
            <a:xfrm>
              <a:off x="1033894" y="1633331"/>
              <a:ext cx="2247731" cy="2247731"/>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altLang="en-US" sz="2000" dirty="0">
                <a:solidFill>
                  <a:schemeClr val="bg1"/>
                </a:solidFill>
                <a:latin typeface="Arial" panose="020B0604020202020204" pitchFamily="34" charset="0"/>
                <a:cs typeface="Arial" panose="020B0604020202020204" pitchFamily="34" charset="0"/>
              </a:endParaRPr>
            </a:p>
            <a:p>
              <a:pPr algn="ctr">
                <a:lnSpc>
                  <a:spcPct val="90000"/>
                </a:lnSpc>
                <a:spcBef>
                  <a:spcPct val="0"/>
                </a:spcBef>
              </a:pPr>
              <a:endParaRPr lang="en-US" altLang="en-US" dirty="0">
                <a:solidFill>
                  <a:schemeClr val="bg1"/>
                </a:solidFill>
                <a:latin typeface="Arial" panose="020B0604020202020204" pitchFamily="34" charset="0"/>
                <a:cs typeface="Arial" panose="020B0604020202020204" pitchFamily="34" charset="0"/>
              </a:endParaRPr>
            </a:p>
            <a:p>
              <a:pPr algn="ctr">
                <a:lnSpc>
                  <a:spcPct val="90000"/>
                </a:lnSpc>
                <a:spcBef>
                  <a:spcPct val="0"/>
                </a:spcBef>
              </a:pPr>
              <a:r>
                <a:rPr lang="en-US" altLang="en-US" dirty="0">
                  <a:solidFill>
                    <a:schemeClr val="bg1"/>
                  </a:solidFill>
                  <a:latin typeface="Arial" panose="020B0604020202020204" pitchFamily="34" charset="0"/>
                  <a:cs typeface="Arial" panose="020B0604020202020204" pitchFamily="34" charset="0"/>
                </a:rPr>
                <a:t>Group Mediclaim Policy &amp; Parental Policy</a:t>
              </a:r>
            </a:p>
          </p:txBody>
        </p:sp>
        <p:sp>
          <p:nvSpPr>
            <p:cNvPr id="4" name="Oval 3">
              <a:hlinkClick r:id="rId3" action="ppaction://hlinksldjump"/>
              <a:extLst>
                <a:ext uri="{FF2B5EF4-FFF2-40B4-BE49-F238E27FC236}">
                  <a16:creationId xmlns:a16="http://schemas.microsoft.com/office/drawing/2014/main" id="{79D89A1F-5AA8-43F5-A93E-89A4AF7F83CD}"/>
                </a:ext>
              </a:extLst>
            </p:cNvPr>
            <p:cNvSpPr/>
            <p:nvPr/>
          </p:nvSpPr>
          <p:spPr>
            <a:xfrm>
              <a:off x="3628142" y="1648409"/>
              <a:ext cx="2247731" cy="2247731"/>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altLang="en-US" sz="2000" dirty="0">
                <a:solidFill>
                  <a:schemeClr val="bg1"/>
                </a:solidFill>
                <a:latin typeface="Arial" panose="020B0604020202020204" pitchFamily="34" charset="0"/>
                <a:cs typeface="Arial" panose="020B0604020202020204" pitchFamily="34" charset="0"/>
              </a:endParaRPr>
            </a:p>
            <a:p>
              <a:pPr algn="ctr">
                <a:lnSpc>
                  <a:spcPct val="90000"/>
                </a:lnSpc>
                <a:spcBef>
                  <a:spcPct val="0"/>
                </a:spcBef>
              </a:pPr>
              <a:r>
                <a:rPr lang="en-US" altLang="en-US" dirty="0">
                  <a:solidFill>
                    <a:schemeClr val="bg1"/>
                  </a:solidFill>
                  <a:latin typeface="Arial" panose="020B0604020202020204" pitchFamily="34" charset="0"/>
                  <a:cs typeface="Arial" panose="020B0604020202020204" pitchFamily="34" charset="0"/>
                </a:rPr>
                <a:t>Group Personal </a:t>
              </a:r>
            </a:p>
            <a:p>
              <a:pPr algn="ctr">
                <a:lnSpc>
                  <a:spcPct val="90000"/>
                </a:lnSpc>
                <a:spcBef>
                  <a:spcPct val="0"/>
                </a:spcBef>
              </a:pPr>
              <a:r>
                <a:rPr lang="en-US" altLang="en-US" dirty="0">
                  <a:solidFill>
                    <a:schemeClr val="bg1"/>
                  </a:solidFill>
                  <a:latin typeface="Arial" panose="020B0604020202020204" pitchFamily="34" charset="0"/>
                  <a:cs typeface="Arial" panose="020B0604020202020204" pitchFamily="34" charset="0"/>
                </a:rPr>
                <a:t>Accident Policy</a:t>
              </a:r>
            </a:p>
          </p:txBody>
        </p:sp>
        <p:sp>
          <p:nvSpPr>
            <p:cNvPr id="5" name="Oval 4">
              <a:hlinkClick r:id="rId4" action="ppaction://hlinksldjump"/>
              <a:extLst>
                <a:ext uri="{FF2B5EF4-FFF2-40B4-BE49-F238E27FC236}">
                  <a16:creationId xmlns:a16="http://schemas.microsoft.com/office/drawing/2014/main" id="{D2D763B0-939D-4972-AC0E-D65362CFD6FD}"/>
                </a:ext>
              </a:extLst>
            </p:cNvPr>
            <p:cNvSpPr/>
            <p:nvPr/>
          </p:nvSpPr>
          <p:spPr>
            <a:xfrm>
              <a:off x="6314885" y="1656524"/>
              <a:ext cx="2247731" cy="2247731"/>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altLang="en-US" dirty="0">
                  <a:solidFill>
                    <a:schemeClr val="bg1"/>
                  </a:solidFill>
                  <a:latin typeface="Arial" panose="020B0604020202020204" pitchFamily="34" charset="0"/>
                  <a:cs typeface="Arial" panose="020B0604020202020204" pitchFamily="34" charset="0"/>
                </a:rPr>
                <a:t>Life Cover</a:t>
              </a:r>
            </a:p>
          </p:txBody>
        </p:sp>
        <p:grpSp>
          <p:nvGrpSpPr>
            <p:cNvPr id="7" name="Group 6">
              <a:extLst>
                <a:ext uri="{FF2B5EF4-FFF2-40B4-BE49-F238E27FC236}">
                  <a16:creationId xmlns:a16="http://schemas.microsoft.com/office/drawing/2014/main" id="{61128BAC-20FE-4578-A40E-BE190DDBA158}"/>
                </a:ext>
              </a:extLst>
            </p:cNvPr>
            <p:cNvGrpSpPr/>
            <p:nvPr/>
          </p:nvGrpSpPr>
          <p:grpSpPr>
            <a:xfrm>
              <a:off x="5748257" y="2406707"/>
              <a:ext cx="661222" cy="661222"/>
              <a:chOff x="2991475" y="4521600"/>
              <a:chExt cx="731520" cy="731520"/>
            </a:xfrm>
          </p:grpSpPr>
          <p:cxnSp>
            <p:nvCxnSpPr>
              <p:cNvPr id="22" name="Straight Connector 21">
                <a:extLst>
                  <a:ext uri="{FF2B5EF4-FFF2-40B4-BE49-F238E27FC236}">
                    <a16:creationId xmlns:a16="http://schemas.microsoft.com/office/drawing/2014/main" id="{34E8F15C-74C0-483B-83EE-BDA43B0DE7B2}"/>
                  </a:ext>
                </a:extLst>
              </p:cNvPr>
              <p:cNvCxnSpPr/>
              <p:nvPr/>
            </p:nvCxnSpPr>
            <p:spPr>
              <a:xfrm>
                <a:off x="3357235" y="4521600"/>
                <a:ext cx="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407B0B-151C-4EFE-84C8-A4576A45460A}"/>
                  </a:ext>
                </a:extLst>
              </p:cNvPr>
              <p:cNvCxnSpPr>
                <a:cxnSpLocks/>
              </p:cNvCxnSpPr>
              <p:nvPr/>
            </p:nvCxnSpPr>
            <p:spPr>
              <a:xfrm flipH="1">
                <a:off x="2991475" y="4895760"/>
                <a:ext cx="731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8857435-A516-47CA-ABC3-8381B7A41A2F}"/>
                </a:ext>
              </a:extLst>
            </p:cNvPr>
            <p:cNvGrpSpPr/>
            <p:nvPr/>
          </p:nvGrpSpPr>
          <p:grpSpPr>
            <a:xfrm>
              <a:off x="3127646" y="2400083"/>
              <a:ext cx="661222" cy="661222"/>
              <a:chOff x="2991475" y="4521600"/>
              <a:chExt cx="731520" cy="731520"/>
            </a:xfrm>
          </p:grpSpPr>
          <p:cxnSp>
            <p:nvCxnSpPr>
              <p:cNvPr id="20" name="Straight Connector 19">
                <a:extLst>
                  <a:ext uri="{FF2B5EF4-FFF2-40B4-BE49-F238E27FC236}">
                    <a16:creationId xmlns:a16="http://schemas.microsoft.com/office/drawing/2014/main" id="{8368A6F1-6383-4959-A4C9-C525C3B2C273}"/>
                  </a:ext>
                </a:extLst>
              </p:cNvPr>
              <p:cNvCxnSpPr/>
              <p:nvPr/>
            </p:nvCxnSpPr>
            <p:spPr>
              <a:xfrm>
                <a:off x="3357235" y="4521600"/>
                <a:ext cx="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257461-C740-467D-8092-256EDE9825E0}"/>
                  </a:ext>
                </a:extLst>
              </p:cNvPr>
              <p:cNvCxnSpPr>
                <a:cxnSpLocks/>
              </p:cNvCxnSpPr>
              <p:nvPr/>
            </p:nvCxnSpPr>
            <p:spPr>
              <a:xfrm flipH="1">
                <a:off x="2991475" y="4895760"/>
                <a:ext cx="731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FE6A2FAA-0F92-4174-B99E-4530077101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3684" y="1918129"/>
              <a:ext cx="576469" cy="576469"/>
            </a:xfrm>
            <a:prstGeom prst="rect">
              <a:avLst/>
            </a:prstGeom>
          </p:spPr>
        </p:pic>
        <p:pic>
          <p:nvPicPr>
            <p:cNvPr id="11" name="Picture 10">
              <a:extLst>
                <a:ext uri="{FF2B5EF4-FFF2-40B4-BE49-F238E27FC236}">
                  <a16:creationId xmlns:a16="http://schemas.microsoft.com/office/drawing/2014/main" id="{E9653922-911C-45BA-B6FA-F582E68BC0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2608" y="1918129"/>
              <a:ext cx="576469" cy="576469"/>
            </a:xfrm>
            <a:prstGeom prst="rect">
              <a:avLst/>
            </a:prstGeom>
          </p:spPr>
        </p:pic>
        <p:pic>
          <p:nvPicPr>
            <p:cNvPr id="12" name="Picture 11">
              <a:extLst>
                <a:ext uri="{FF2B5EF4-FFF2-40B4-BE49-F238E27FC236}">
                  <a16:creationId xmlns:a16="http://schemas.microsoft.com/office/drawing/2014/main" id="{48E2E199-9A43-40B4-9AB6-39B60875EE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7379" y="1918129"/>
              <a:ext cx="602742" cy="602742"/>
            </a:xfrm>
            <a:prstGeom prst="rect">
              <a:avLst/>
            </a:prstGeom>
          </p:spPr>
        </p:pic>
        <p:pic>
          <p:nvPicPr>
            <p:cNvPr id="13" name="Picture 12">
              <a:extLst>
                <a:ext uri="{FF2B5EF4-FFF2-40B4-BE49-F238E27FC236}">
                  <a16:creationId xmlns:a16="http://schemas.microsoft.com/office/drawing/2014/main" id="{4B919BC4-0F5F-4023-8823-B58501EA62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7287" y="1797043"/>
              <a:ext cx="797070" cy="797070"/>
            </a:xfrm>
            <a:prstGeom prst="rect">
              <a:avLst/>
            </a:prstGeom>
          </p:spPr>
        </p:pic>
        <p:sp>
          <p:nvSpPr>
            <p:cNvPr id="14" name="Rectangle 13">
              <a:extLst>
                <a:ext uri="{FF2B5EF4-FFF2-40B4-BE49-F238E27FC236}">
                  <a16:creationId xmlns:a16="http://schemas.microsoft.com/office/drawing/2014/main" id="{5261CA71-DABF-45E4-B379-C63E5874C4D2}"/>
                </a:ext>
              </a:extLst>
            </p:cNvPr>
            <p:cNvSpPr/>
            <p:nvPr/>
          </p:nvSpPr>
          <p:spPr>
            <a:xfrm>
              <a:off x="1017465" y="4110599"/>
              <a:ext cx="2270909" cy="1145789"/>
            </a:xfrm>
            <a:prstGeom prst="rect">
              <a:avLst/>
            </a:prstGeom>
          </p:spPr>
          <p:txBody>
            <a:bodyPr wrap="square">
              <a:spAutoFit/>
            </a:bodyPr>
            <a:lstStyle/>
            <a:p>
              <a:pPr algn="ctr">
                <a:lnSpc>
                  <a:spcPct val="90000"/>
                </a:lnSpc>
                <a:spcBef>
                  <a:spcPct val="0"/>
                </a:spcBef>
              </a:pPr>
              <a:r>
                <a:rPr lang="en-US" altLang="en-US" sz="1400" dirty="0">
                  <a:solidFill>
                    <a:schemeClr val="tx1">
                      <a:lumMod val="65000"/>
                      <a:lumOff val="35000"/>
                    </a:schemeClr>
                  </a:solidFill>
                  <a:latin typeface="Arial" panose="020B0604020202020204" pitchFamily="34" charset="0"/>
                  <a:cs typeface="Arial" panose="020B0604020202020204" pitchFamily="34" charset="0"/>
                </a:rPr>
                <a:t>Provides insurance coverage to employees for expenses related to hospitalization due to illness, disease or injury subject to a minimum of 24 hours hospitalization.</a:t>
              </a:r>
            </a:p>
          </p:txBody>
        </p:sp>
        <p:sp>
          <p:nvSpPr>
            <p:cNvPr id="15" name="Rectangle 14">
              <a:extLst>
                <a:ext uri="{FF2B5EF4-FFF2-40B4-BE49-F238E27FC236}">
                  <a16:creationId xmlns:a16="http://schemas.microsoft.com/office/drawing/2014/main" id="{D498871E-EA1C-4CB7-B909-AF07A888874D}"/>
                </a:ext>
              </a:extLst>
            </p:cNvPr>
            <p:cNvSpPr/>
            <p:nvPr/>
          </p:nvSpPr>
          <p:spPr>
            <a:xfrm>
              <a:off x="3604955" y="4113914"/>
              <a:ext cx="2473913" cy="1145789"/>
            </a:xfrm>
            <a:prstGeom prst="rect">
              <a:avLst/>
            </a:prstGeom>
          </p:spPr>
          <p:txBody>
            <a:bodyPr wrap="square">
              <a:spAutoFit/>
            </a:bodyPr>
            <a:lstStyle/>
            <a:p>
              <a:pPr algn="ctr">
                <a:lnSpc>
                  <a:spcPct val="90000"/>
                </a:lnSpc>
                <a:spcBef>
                  <a:spcPct val="0"/>
                </a:spcBef>
              </a:pPr>
              <a:r>
                <a:rPr lang="en-US" altLang="en-US" sz="1400" dirty="0">
                  <a:solidFill>
                    <a:schemeClr val="tx1">
                      <a:lumMod val="65000"/>
                      <a:lumOff val="35000"/>
                    </a:schemeClr>
                  </a:solidFill>
                  <a:latin typeface="Arial" panose="020B0604020202020204" pitchFamily="34" charset="0"/>
                  <a:cs typeface="Arial" panose="020B0604020202020204" pitchFamily="34" charset="0"/>
                </a:rPr>
                <a:t>Provides insurance coverage against the risk of death / injury during the policy period sustained due to an accident caused by violent, visible and external means</a:t>
              </a:r>
            </a:p>
          </p:txBody>
        </p:sp>
        <p:sp>
          <p:nvSpPr>
            <p:cNvPr id="16" name="Rectangle 15">
              <a:extLst>
                <a:ext uri="{FF2B5EF4-FFF2-40B4-BE49-F238E27FC236}">
                  <a16:creationId xmlns:a16="http://schemas.microsoft.com/office/drawing/2014/main" id="{5CB7AF5C-5C98-44FF-A5DD-E735DDF23115}"/>
                </a:ext>
              </a:extLst>
            </p:cNvPr>
            <p:cNvSpPr/>
            <p:nvPr/>
          </p:nvSpPr>
          <p:spPr>
            <a:xfrm>
              <a:off x="6455747" y="4117229"/>
              <a:ext cx="2093752" cy="438096"/>
            </a:xfrm>
            <a:prstGeom prst="rect">
              <a:avLst/>
            </a:prstGeom>
          </p:spPr>
          <p:txBody>
            <a:bodyPr wrap="square">
              <a:spAutoFit/>
            </a:bodyPr>
            <a:lstStyle/>
            <a:p>
              <a:pPr algn="ctr">
                <a:lnSpc>
                  <a:spcPct val="90000"/>
                </a:lnSpc>
                <a:spcBef>
                  <a:spcPct val="0"/>
                </a:spcBef>
              </a:pPr>
              <a:r>
                <a:rPr lang="en-US" altLang="en-US" sz="1400" dirty="0">
                  <a:solidFill>
                    <a:schemeClr val="tx1">
                      <a:lumMod val="65000"/>
                      <a:lumOff val="35000"/>
                    </a:schemeClr>
                  </a:solidFill>
                  <a:latin typeface="Arial" panose="020B0604020202020204" pitchFamily="34" charset="0"/>
                  <a:cs typeface="Arial" panose="020B0604020202020204" pitchFamily="34" charset="0"/>
                </a:rPr>
                <a:t>Provides Insurance coverage in case of death</a:t>
              </a:r>
            </a:p>
          </p:txBody>
        </p:sp>
      </p:grpSp>
      <p:sp>
        <p:nvSpPr>
          <p:cNvPr id="24" name="object 4">
            <a:extLst>
              <a:ext uri="{FF2B5EF4-FFF2-40B4-BE49-F238E27FC236}">
                <a16:creationId xmlns:a16="http://schemas.microsoft.com/office/drawing/2014/main" id="{330BC514-B818-4B06-BCDF-049CE94AE00B}"/>
              </a:ext>
            </a:extLst>
          </p:cNvPr>
          <p:cNvSpPr txBox="1">
            <a:spLocks/>
          </p:cNvSpPr>
          <p:nvPr/>
        </p:nvSpPr>
        <p:spPr>
          <a:xfrm>
            <a:off x="816814" y="884838"/>
            <a:ext cx="10213136" cy="14106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indent="0">
              <a:lnSpc>
                <a:spcPct val="100000"/>
              </a:lnSpc>
              <a:buFont typeface="Arial" panose="020B0604020202020204" pitchFamily="34" charset="0"/>
              <a:buNone/>
            </a:pPr>
            <a:r>
              <a:rPr lang="en-US" sz="1500" dirty="0">
                <a:solidFill>
                  <a:schemeClr val="tx1">
                    <a:lumMod val="65000"/>
                    <a:lumOff val="35000"/>
                  </a:schemeClr>
                </a:solidFill>
                <a:latin typeface="Arial" panose="020B0604020202020204" pitchFamily="34" charset="0"/>
                <a:cs typeface="Arial" panose="020B0604020202020204" pitchFamily="34" charset="0"/>
              </a:rPr>
              <a:t>At </a:t>
            </a:r>
            <a:r>
              <a:rPr lang="en-US" sz="1500" dirty="0" err="1">
                <a:solidFill>
                  <a:schemeClr val="tx1">
                    <a:lumMod val="65000"/>
                    <a:lumOff val="35000"/>
                  </a:schemeClr>
                </a:solidFill>
                <a:latin typeface="Arial" panose="020B0604020202020204" pitchFamily="34" charset="0"/>
                <a:cs typeface="Arial" panose="020B0604020202020204" pitchFamily="34" charset="0"/>
              </a:rPr>
              <a:t>Syngene</a:t>
            </a:r>
            <a:r>
              <a:rPr lang="en-US" sz="1500" dirty="0">
                <a:solidFill>
                  <a:schemeClr val="tx1">
                    <a:lumMod val="65000"/>
                    <a:lumOff val="35000"/>
                  </a:schemeClr>
                </a:solidFill>
                <a:latin typeface="Arial" panose="020B0604020202020204" pitchFamily="34" charset="0"/>
                <a:cs typeface="Arial" panose="020B0604020202020204" pitchFamily="34" charset="0"/>
              </a:rPr>
              <a:t> we ensure that benefits are effectively designed to help employees live a healthy lifestyle. This brochure has been developed to take into account your busy life. The information falls under what you need to know (dates, processes, information on specific benefits) and frequently asked questions.</a:t>
            </a:r>
          </a:p>
          <a:p>
            <a:pPr marL="12700" marR="5080" indent="0">
              <a:lnSpc>
                <a:spcPct val="100000"/>
              </a:lnSpc>
              <a:buFont typeface="Arial" panose="020B0604020202020204" pitchFamily="34" charset="0"/>
              <a:buNone/>
            </a:pPr>
            <a:endParaRPr lang="en-US" sz="1500" b="1" dirty="0">
              <a:solidFill>
                <a:schemeClr val="tx1">
                  <a:lumMod val="65000"/>
                  <a:lumOff val="35000"/>
                </a:schemeClr>
              </a:solidFill>
              <a:latin typeface="Arial" panose="020B0604020202020204" pitchFamily="34" charset="0"/>
              <a:cs typeface="Arial" panose="020B0604020202020204" pitchFamily="34" charset="0"/>
            </a:endParaRPr>
          </a:p>
          <a:p>
            <a:pPr marL="12700" marR="5080" indent="0">
              <a:lnSpc>
                <a:spcPct val="100000"/>
              </a:lnSpc>
              <a:buFont typeface="Arial" panose="020B0604020202020204" pitchFamily="34" charset="0"/>
              <a:buNone/>
            </a:pPr>
            <a:r>
              <a:rPr lang="en-US" sz="1500" b="1" dirty="0">
                <a:solidFill>
                  <a:schemeClr val="tx1">
                    <a:lumMod val="65000"/>
                    <a:lumOff val="35000"/>
                  </a:schemeClr>
                </a:solidFill>
                <a:latin typeface="Arial" panose="020B0604020202020204" pitchFamily="34" charset="0"/>
                <a:cs typeface="Arial" panose="020B0604020202020204" pitchFamily="34" charset="0"/>
              </a:rPr>
              <a:t>Please take the time to review this information in detail.</a:t>
            </a:r>
          </a:p>
        </p:txBody>
      </p:sp>
      <p:sp>
        <p:nvSpPr>
          <p:cNvPr id="25" name="PresentationTitle">
            <a:extLst>
              <a:ext uri="{FF2B5EF4-FFF2-40B4-BE49-F238E27FC236}">
                <a16:creationId xmlns:a16="http://schemas.microsoft.com/office/drawing/2014/main" id="{2425A79B-C33D-4F8A-817F-4E09A9DB4D3F}"/>
              </a:ext>
            </a:extLst>
          </p:cNvPr>
          <p:cNvSpPr txBox="1">
            <a:spLocks noChangeArrowheads="1"/>
          </p:cNvSpPr>
          <p:nvPr>
            <p:custDataLst>
              <p:tags r:id="rId1"/>
            </p:custDataLst>
          </p:nvPr>
        </p:nvSpPr>
        <p:spPr bwMode="gray">
          <a:xfrm>
            <a:off x="816814" y="321821"/>
            <a:ext cx="4917236" cy="43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3200" b="1" kern="0" dirty="0">
                <a:solidFill>
                  <a:srgbClr val="005BAA"/>
                </a:solidFill>
                <a:latin typeface="Arial" panose="020B0604020202020204" pitchFamily="34" charset="0"/>
                <a:cs typeface="Arial" panose="020B0604020202020204" pitchFamily="34" charset="0"/>
              </a:rPr>
              <a:t>What you need to know:</a:t>
            </a:r>
            <a:endParaRPr lang="en-GB" sz="3200" b="1" kern="0" dirty="0">
              <a:solidFill>
                <a:srgbClr val="005B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45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bject 19"/>
          <p:cNvSpPr/>
          <p:nvPr/>
        </p:nvSpPr>
        <p:spPr>
          <a:xfrm>
            <a:off x="981916" y="3820845"/>
            <a:ext cx="2899780" cy="2419962"/>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chemeClr val="bg1">
              <a:lumMod val="95000"/>
            </a:schemeClr>
          </a:solidFill>
          <a:ln>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75" name="object 19"/>
          <p:cNvSpPr/>
          <p:nvPr/>
        </p:nvSpPr>
        <p:spPr>
          <a:xfrm>
            <a:off x="981916" y="1551596"/>
            <a:ext cx="2899780" cy="1958220"/>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F2F2F2"/>
          </a:solidFill>
          <a:ln>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grpSp>
        <p:nvGrpSpPr>
          <p:cNvPr id="143" name="Group 142"/>
          <p:cNvGrpSpPr/>
          <p:nvPr/>
        </p:nvGrpSpPr>
        <p:grpSpPr>
          <a:xfrm>
            <a:off x="10082627" y="5304865"/>
            <a:ext cx="148590" cy="548640"/>
            <a:chOff x="9929497" y="5273338"/>
            <a:chExt cx="148590" cy="437876"/>
          </a:xfrm>
        </p:grpSpPr>
        <p:sp>
          <p:nvSpPr>
            <p:cNvPr id="105" name="object 49"/>
            <p:cNvSpPr/>
            <p:nvPr/>
          </p:nvSpPr>
          <p:spPr>
            <a:xfrm>
              <a:off x="10003661" y="5273338"/>
              <a:ext cx="0" cy="387985"/>
            </a:xfrm>
            <a:custGeom>
              <a:avLst/>
              <a:gdLst/>
              <a:ahLst/>
              <a:cxnLst/>
              <a:rect l="l" t="t" r="r" b="b"/>
              <a:pathLst>
                <a:path h="387985">
                  <a:moveTo>
                    <a:pt x="0" y="387515"/>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06" name="object 50"/>
            <p:cNvSpPr/>
            <p:nvPr/>
          </p:nvSpPr>
          <p:spPr>
            <a:xfrm>
              <a:off x="9929497" y="5624219"/>
              <a:ext cx="148590" cy="86995"/>
            </a:xfrm>
            <a:custGeom>
              <a:avLst/>
              <a:gdLst/>
              <a:ahLst/>
              <a:cxnLst/>
              <a:rect l="l" t="t" r="r" b="b"/>
              <a:pathLst>
                <a:path w="148590" h="86995">
                  <a:moveTo>
                    <a:pt x="148336" y="0"/>
                  </a:moveTo>
                  <a:lnTo>
                    <a:pt x="0" y="0"/>
                  </a:lnTo>
                  <a:lnTo>
                    <a:pt x="74168" y="86868"/>
                  </a:lnTo>
                  <a:lnTo>
                    <a:pt x="148336"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sp>
        <p:nvSpPr>
          <p:cNvPr id="127" name="object 19"/>
          <p:cNvSpPr/>
          <p:nvPr/>
        </p:nvSpPr>
        <p:spPr>
          <a:xfrm flipV="1">
            <a:off x="981916" y="1551596"/>
            <a:ext cx="2899780" cy="290637"/>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005BAA"/>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nvGrpSpPr>
          <p:cNvPr id="122" name="Group 121"/>
          <p:cNvGrpSpPr/>
          <p:nvPr/>
        </p:nvGrpSpPr>
        <p:grpSpPr>
          <a:xfrm>
            <a:off x="3881697" y="2302831"/>
            <a:ext cx="409420" cy="148590"/>
            <a:chOff x="3881697" y="2274373"/>
            <a:chExt cx="409420" cy="148590"/>
          </a:xfrm>
        </p:grpSpPr>
        <p:sp>
          <p:nvSpPr>
            <p:cNvPr id="79" name="object 23"/>
            <p:cNvSpPr/>
            <p:nvPr/>
          </p:nvSpPr>
          <p:spPr>
            <a:xfrm>
              <a:off x="3881697" y="2348547"/>
              <a:ext cx="403059" cy="45719"/>
            </a:xfrm>
            <a:custGeom>
              <a:avLst/>
              <a:gdLst/>
              <a:ahLst/>
              <a:cxnLst/>
              <a:rect l="l" t="t" r="r" b="b"/>
              <a:pathLst>
                <a:path w="247650">
                  <a:moveTo>
                    <a:pt x="247523" y="0"/>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80" name="object 24"/>
            <p:cNvSpPr/>
            <p:nvPr/>
          </p:nvSpPr>
          <p:spPr>
            <a:xfrm>
              <a:off x="4204122" y="227437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grpSp>
        <p:nvGrpSpPr>
          <p:cNvPr id="15" name="Group 14"/>
          <p:cNvGrpSpPr/>
          <p:nvPr/>
        </p:nvGrpSpPr>
        <p:grpSpPr>
          <a:xfrm>
            <a:off x="6189594" y="4844063"/>
            <a:ext cx="361196" cy="148590"/>
            <a:chOff x="6042013" y="4844063"/>
            <a:chExt cx="361196" cy="148590"/>
          </a:xfrm>
        </p:grpSpPr>
        <p:sp>
          <p:nvSpPr>
            <p:cNvPr id="101" name="object 45"/>
            <p:cNvSpPr/>
            <p:nvPr/>
          </p:nvSpPr>
          <p:spPr>
            <a:xfrm>
              <a:off x="6042013" y="4918231"/>
              <a:ext cx="321945" cy="0"/>
            </a:xfrm>
            <a:custGeom>
              <a:avLst/>
              <a:gdLst/>
              <a:ahLst/>
              <a:cxnLst/>
              <a:rect l="l" t="t" r="r" b="b"/>
              <a:pathLst>
                <a:path w="321945">
                  <a:moveTo>
                    <a:pt x="321475" y="0"/>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02" name="object 46"/>
            <p:cNvSpPr/>
            <p:nvPr/>
          </p:nvSpPr>
          <p:spPr>
            <a:xfrm>
              <a:off x="6316214" y="484406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sp>
        <p:nvSpPr>
          <p:cNvPr id="89" name="object 33"/>
          <p:cNvSpPr/>
          <p:nvPr/>
        </p:nvSpPr>
        <p:spPr>
          <a:xfrm>
            <a:off x="4291117" y="4285796"/>
            <a:ext cx="1923678" cy="1042950"/>
          </a:xfrm>
          <a:custGeom>
            <a:avLst/>
            <a:gdLst/>
            <a:ahLst/>
            <a:cxnLst/>
            <a:rect l="l" t="t" r="r" b="b"/>
            <a:pathLst>
              <a:path w="2349500" h="869314">
                <a:moveTo>
                  <a:pt x="2349436" y="869073"/>
                </a:moveTo>
                <a:lnTo>
                  <a:pt x="0" y="869073"/>
                </a:lnTo>
                <a:lnTo>
                  <a:pt x="0" y="0"/>
                </a:lnTo>
                <a:lnTo>
                  <a:pt x="2349436" y="0"/>
                </a:lnTo>
                <a:lnTo>
                  <a:pt x="2349436" y="869073"/>
                </a:lnTo>
                <a:close/>
              </a:path>
            </a:pathLst>
          </a:custGeom>
          <a:solidFill>
            <a:schemeClr val="bg1"/>
          </a:solidFill>
          <a:ln w="12700">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grpSp>
        <p:nvGrpSpPr>
          <p:cNvPr id="10" name="Group 9"/>
          <p:cNvGrpSpPr/>
          <p:nvPr/>
        </p:nvGrpSpPr>
        <p:grpSpPr>
          <a:xfrm>
            <a:off x="8745648" y="4844063"/>
            <a:ext cx="358705" cy="148590"/>
            <a:chOff x="8609017" y="4844063"/>
            <a:chExt cx="358705" cy="148590"/>
          </a:xfrm>
        </p:grpSpPr>
        <p:sp>
          <p:nvSpPr>
            <p:cNvPr id="103" name="object 47"/>
            <p:cNvSpPr/>
            <p:nvPr/>
          </p:nvSpPr>
          <p:spPr>
            <a:xfrm>
              <a:off x="8609017" y="4918231"/>
              <a:ext cx="312420" cy="0"/>
            </a:xfrm>
            <a:custGeom>
              <a:avLst/>
              <a:gdLst/>
              <a:ahLst/>
              <a:cxnLst/>
              <a:rect l="l" t="t" r="r" b="b"/>
              <a:pathLst>
                <a:path w="312420">
                  <a:moveTo>
                    <a:pt x="311950" y="0"/>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04" name="object 48"/>
            <p:cNvSpPr/>
            <p:nvPr/>
          </p:nvSpPr>
          <p:spPr>
            <a:xfrm>
              <a:off x="8880727" y="484406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sp>
        <p:nvSpPr>
          <p:cNvPr id="7" name="PresentationTitle"/>
          <p:cNvSpPr txBox="1">
            <a:spLocks noChangeArrowheads="1"/>
          </p:cNvSpPr>
          <p:nvPr>
            <p:custDataLst>
              <p:tags r:id="rId1"/>
            </p:custDataLst>
          </p:nvPr>
        </p:nvSpPr>
        <p:spPr bwMode="gray">
          <a:xfrm>
            <a:off x="3678645" y="751274"/>
            <a:ext cx="4579614" cy="39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Planned</a:t>
            </a:r>
            <a:r>
              <a:rPr lang="en-US" sz="2300" kern="0" dirty="0">
                <a:solidFill>
                  <a:schemeClr val="tx1"/>
                </a:solidFill>
                <a:latin typeface="Arial" panose="020B0604020202020204" pitchFamily="34" charset="0"/>
                <a:cs typeface="Arial" panose="020B0604020202020204" pitchFamily="34" charset="0"/>
              </a:rPr>
              <a:t> </a:t>
            </a:r>
            <a:r>
              <a:rPr lang="en-US" sz="2300" kern="0" dirty="0">
                <a:solidFill>
                  <a:srgbClr val="005BAA"/>
                </a:solidFill>
                <a:latin typeface="Arial" panose="020B0604020202020204" pitchFamily="34" charset="0"/>
                <a:cs typeface="Arial" panose="020B0604020202020204" pitchFamily="34" charset="0"/>
              </a:rPr>
              <a:t>Hospitalization</a:t>
            </a:r>
          </a:p>
        </p:txBody>
      </p:sp>
      <p:sp>
        <p:nvSpPr>
          <p:cNvPr id="66" name="object 2"/>
          <p:cNvSpPr/>
          <p:nvPr/>
        </p:nvSpPr>
        <p:spPr>
          <a:xfrm>
            <a:off x="6539797" y="4285796"/>
            <a:ext cx="2228561" cy="1042950"/>
          </a:xfrm>
          <a:custGeom>
            <a:avLst/>
            <a:gdLst/>
            <a:ahLst/>
            <a:cxnLst/>
            <a:rect l="l" t="t" r="r" b="b"/>
            <a:pathLst>
              <a:path w="2192654" h="869314">
                <a:moveTo>
                  <a:pt x="2192312" y="869048"/>
                </a:moveTo>
                <a:lnTo>
                  <a:pt x="0" y="869048"/>
                </a:lnTo>
                <a:lnTo>
                  <a:pt x="0" y="0"/>
                </a:lnTo>
                <a:lnTo>
                  <a:pt x="2192312" y="0"/>
                </a:lnTo>
                <a:lnTo>
                  <a:pt x="2192312" y="869048"/>
                </a:lnTo>
                <a:close/>
              </a:path>
            </a:pathLst>
          </a:custGeom>
          <a:solidFill>
            <a:schemeClr val="bg1"/>
          </a:solidFill>
          <a:ln w="12699">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67" name="object 11"/>
          <p:cNvSpPr/>
          <p:nvPr/>
        </p:nvSpPr>
        <p:spPr>
          <a:xfrm>
            <a:off x="4296555" y="1834603"/>
            <a:ext cx="1919322" cy="1675212"/>
          </a:xfrm>
          <a:custGeom>
            <a:avLst/>
            <a:gdLst/>
            <a:ahLst/>
            <a:cxnLst/>
            <a:rect l="l" t="t" r="r" b="b"/>
            <a:pathLst>
              <a:path w="2349500" h="955675">
                <a:moveTo>
                  <a:pt x="2349436" y="955166"/>
                </a:moveTo>
                <a:lnTo>
                  <a:pt x="0" y="955166"/>
                </a:lnTo>
                <a:lnTo>
                  <a:pt x="0" y="0"/>
                </a:lnTo>
                <a:lnTo>
                  <a:pt x="2349436" y="0"/>
                </a:lnTo>
                <a:lnTo>
                  <a:pt x="2349436" y="955166"/>
                </a:lnTo>
                <a:close/>
              </a:path>
            </a:pathLst>
          </a:custGeom>
          <a:ln w="12700">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68" name="object 12"/>
          <p:cNvSpPr txBox="1"/>
          <p:nvPr/>
        </p:nvSpPr>
        <p:spPr>
          <a:xfrm>
            <a:off x="4511228" y="2031786"/>
            <a:ext cx="1431604" cy="1292662"/>
          </a:xfrm>
          <a:prstGeom prst="rect">
            <a:avLst/>
          </a:prstGeom>
        </p:spPr>
        <p:txBody>
          <a:bodyPr vert="horz" wrap="square" lIns="0" tIns="0" rIns="0" bIns="0" rtlCol="0">
            <a:spAutoFit/>
          </a:bodyPr>
          <a:lstStyle/>
          <a:p>
            <a:pPr marL="12700" marR="5080" indent="-635" algn="ctr"/>
            <a:r>
              <a:rPr sz="1200" b="0" dirty="0">
                <a:solidFill>
                  <a:srgbClr val="595959"/>
                </a:solidFill>
                <a:latin typeface="Arial" panose="020B0604020202020204" pitchFamily="34" charset="0"/>
                <a:cs typeface="Arial" panose="020B0604020202020204" pitchFamily="34" charset="0"/>
              </a:rPr>
              <a:t>Member intimates T</a:t>
            </a:r>
            <a:r>
              <a:rPr sz="1200" b="0" spc="-65" dirty="0">
                <a:solidFill>
                  <a:srgbClr val="595959"/>
                </a:solidFill>
                <a:latin typeface="Arial" panose="020B0604020202020204" pitchFamily="34" charset="0"/>
                <a:cs typeface="Arial" panose="020B0604020202020204" pitchFamily="34" charset="0"/>
              </a:rPr>
              <a:t>P</a:t>
            </a:r>
            <a:r>
              <a:rPr sz="1200" b="0" dirty="0">
                <a:solidFill>
                  <a:srgbClr val="595959"/>
                </a:solidFill>
                <a:latin typeface="Arial" panose="020B0604020202020204" pitchFamily="34" charset="0"/>
                <a:cs typeface="Arial" panose="020B0604020202020204" pitchFamily="34" charset="0"/>
              </a:rPr>
              <a:t>A of the planned hospitalization in a </a:t>
            </a:r>
            <a:r>
              <a:rPr sz="1200" b="0" spc="-5" dirty="0">
                <a:solidFill>
                  <a:srgbClr val="595959"/>
                </a:solidFill>
                <a:latin typeface="Arial" panose="020B0604020202020204" pitchFamily="34" charset="0"/>
                <a:cs typeface="Arial" panose="020B0604020202020204" pitchFamily="34" charset="0"/>
              </a:rPr>
              <a:t>specified</a:t>
            </a:r>
            <a:r>
              <a:rPr sz="1200" b="0" dirty="0">
                <a:solidFill>
                  <a:srgbClr val="595959"/>
                </a:solidFill>
                <a:latin typeface="Arial" panose="020B0604020202020204" pitchFamily="34" charset="0"/>
                <a:cs typeface="Arial" panose="020B0604020202020204" pitchFamily="34" charset="0"/>
              </a:rPr>
              <a:t> </a:t>
            </a:r>
            <a:r>
              <a:rPr lang="en-US" sz="1200" b="0" dirty="0">
                <a:solidFill>
                  <a:srgbClr val="595959"/>
                </a:solidFill>
                <a:latin typeface="Arial" panose="020B0604020202020204" pitchFamily="34" charset="0"/>
                <a:cs typeface="Arial" panose="020B0604020202020204" pitchFamily="34" charset="0"/>
              </a:rPr>
              <a:t>                  </a:t>
            </a:r>
            <a:r>
              <a:rPr sz="1200" b="0" dirty="0">
                <a:solidFill>
                  <a:srgbClr val="595959"/>
                </a:solidFill>
                <a:latin typeface="Arial" panose="020B0604020202020204" pitchFamily="34" charset="0"/>
                <a:cs typeface="Arial" panose="020B0604020202020204" pitchFamily="34" charset="0"/>
              </a:rPr>
              <a:t>p</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e-authorization format at-least 48 hours in advance</a:t>
            </a:r>
            <a:endParaRPr sz="1200" dirty="0">
              <a:solidFill>
                <a:srgbClr val="595959"/>
              </a:solidFill>
              <a:latin typeface="Arial" panose="020B0604020202020204" pitchFamily="34" charset="0"/>
              <a:cs typeface="Arial" panose="020B0604020202020204" pitchFamily="34" charset="0"/>
            </a:endParaRPr>
          </a:p>
        </p:txBody>
      </p:sp>
      <p:sp>
        <p:nvSpPr>
          <p:cNvPr id="69" name="object 13"/>
          <p:cNvSpPr/>
          <p:nvPr/>
        </p:nvSpPr>
        <p:spPr>
          <a:xfrm>
            <a:off x="9092754" y="1834594"/>
            <a:ext cx="2128334" cy="1023966"/>
          </a:xfrm>
          <a:custGeom>
            <a:avLst/>
            <a:gdLst/>
            <a:ahLst/>
            <a:cxnLst/>
            <a:rect l="l" t="t" r="r" b="b"/>
            <a:pathLst>
              <a:path w="2164715" h="890269">
                <a:moveTo>
                  <a:pt x="2164232" y="889711"/>
                </a:moveTo>
                <a:lnTo>
                  <a:pt x="0" y="889711"/>
                </a:lnTo>
                <a:lnTo>
                  <a:pt x="0" y="0"/>
                </a:lnTo>
                <a:lnTo>
                  <a:pt x="2164232" y="0"/>
                </a:lnTo>
                <a:lnTo>
                  <a:pt x="2164232" y="889711"/>
                </a:lnTo>
                <a:close/>
              </a:path>
            </a:pathLst>
          </a:custGeom>
          <a:ln w="12700">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70" name="object 14"/>
          <p:cNvSpPr txBox="1"/>
          <p:nvPr/>
        </p:nvSpPr>
        <p:spPr>
          <a:xfrm>
            <a:off x="9317769" y="1994233"/>
            <a:ext cx="1678305" cy="718145"/>
          </a:xfrm>
          <a:prstGeom prst="rect">
            <a:avLst/>
          </a:prstGeom>
        </p:spPr>
        <p:txBody>
          <a:bodyPr vert="horz" wrap="square" lIns="0" tIns="0" rIns="0" bIns="0" rtlCol="0">
            <a:spAutoFit/>
          </a:bodyPr>
          <a:lstStyle/>
          <a:p>
            <a:pPr marL="12700" marR="5080" algn="ctr">
              <a:lnSpc>
                <a:spcPts val="1350"/>
              </a:lnSpc>
            </a:pPr>
            <a:r>
              <a:rPr sz="1200" b="0" dirty="0">
                <a:solidFill>
                  <a:srgbClr val="595959"/>
                </a:solidFill>
                <a:latin typeface="Arial" panose="020B0604020202020204" pitchFamily="34" charset="0"/>
                <a:cs typeface="Arial" panose="020B0604020202020204" pitchFamily="34" charset="0"/>
              </a:rPr>
              <a:t>T</a:t>
            </a:r>
            <a:r>
              <a:rPr sz="1200" b="0" spc="-65" dirty="0">
                <a:solidFill>
                  <a:srgbClr val="595959"/>
                </a:solidFill>
                <a:latin typeface="Arial" panose="020B0604020202020204" pitchFamily="34" charset="0"/>
                <a:cs typeface="Arial" panose="020B0604020202020204" pitchFamily="34" charset="0"/>
              </a:rPr>
              <a:t>P</a:t>
            </a:r>
            <a:r>
              <a:rPr sz="1200" b="0" dirty="0">
                <a:solidFill>
                  <a:srgbClr val="595959"/>
                </a:solidFill>
                <a:latin typeface="Arial" panose="020B0604020202020204" pitchFamily="34" charset="0"/>
                <a:cs typeface="Arial" panose="020B0604020202020204" pitchFamily="34" charset="0"/>
              </a:rPr>
              <a:t>A authorizes cashle</a:t>
            </a:r>
            <a:r>
              <a:rPr sz="1200" b="0" spc="-15" dirty="0">
                <a:solidFill>
                  <a:srgbClr val="595959"/>
                </a:solidFill>
                <a:latin typeface="Arial" panose="020B0604020202020204" pitchFamily="34" charset="0"/>
                <a:cs typeface="Arial" panose="020B0604020202020204" pitchFamily="34" charset="0"/>
              </a:rPr>
              <a:t>s</a:t>
            </a:r>
            <a:r>
              <a:rPr sz="1200" b="0" dirty="0">
                <a:solidFill>
                  <a:srgbClr val="595959"/>
                </a:solidFill>
                <a:latin typeface="Arial" panose="020B0604020202020204" pitchFamily="34" charset="0"/>
                <a:cs typeface="Arial" panose="020B0604020202020204" pitchFamily="34" charset="0"/>
              </a:rPr>
              <a:t>s as per SLA for planned hospitalization to the hospital</a:t>
            </a:r>
            <a:endParaRPr sz="1200" dirty="0">
              <a:solidFill>
                <a:srgbClr val="595959"/>
              </a:solidFill>
              <a:latin typeface="Arial" panose="020B0604020202020204" pitchFamily="34" charset="0"/>
              <a:cs typeface="Arial" panose="020B0604020202020204" pitchFamily="34" charset="0"/>
            </a:endParaRPr>
          </a:p>
        </p:txBody>
      </p:sp>
      <p:sp>
        <p:nvSpPr>
          <p:cNvPr id="73" name="object 17"/>
          <p:cNvSpPr/>
          <p:nvPr/>
        </p:nvSpPr>
        <p:spPr>
          <a:xfrm>
            <a:off x="6540274" y="1834594"/>
            <a:ext cx="2228084" cy="1028065"/>
          </a:xfrm>
          <a:custGeom>
            <a:avLst/>
            <a:gdLst/>
            <a:ahLst/>
            <a:cxnLst/>
            <a:rect l="l" t="t" r="r" b="b"/>
            <a:pathLst>
              <a:path w="2450465" h="1028064">
                <a:moveTo>
                  <a:pt x="1225143" y="0"/>
                </a:moveTo>
                <a:lnTo>
                  <a:pt x="2450287" y="513943"/>
                </a:lnTo>
                <a:lnTo>
                  <a:pt x="1225143" y="1027887"/>
                </a:lnTo>
                <a:lnTo>
                  <a:pt x="0" y="513943"/>
                </a:lnTo>
                <a:lnTo>
                  <a:pt x="1225143" y="0"/>
                </a:lnTo>
                <a:close/>
              </a:path>
            </a:pathLst>
          </a:custGeom>
          <a:ln w="12700">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74" name="object 18"/>
          <p:cNvSpPr txBox="1"/>
          <p:nvPr/>
        </p:nvSpPr>
        <p:spPr>
          <a:xfrm>
            <a:off x="6978261" y="2142893"/>
            <a:ext cx="1318895" cy="538609"/>
          </a:xfrm>
          <a:prstGeom prst="rect">
            <a:avLst/>
          </a:prstGeom>
        </p:spPr>
        <p:txBody>
          <a:bodyPr vert="horz" wrap="square" lIns="0" tIns="0" rIns="0" bIns="0" rtlCol="0">
            <a:spAutoFit/>
          </a:bodyPr>
          <a:lstStyle/>
          <a:p>
            <a:pPr marL="12700" marR="5080" algn="ctr">
              <a:lnSpc>
                <a:spcPts val="1350"/>
              </a:lnSpc>
            </a:pPr>
            <a:r>
              <a:rPr sz="1200" b="0" dirty="0">
                <a:solidFill>
                  <a:srgbClr val="595959"/>
                </a:solidFill>
                <a:latin typeface="Arial" panose="020B0604020202020204" pitchFamily="34" charset="0"/>
                <a:cs typeface="Arial" panose="020B0604020202020204" pitchFamily="34" charset="0"/>
              </a:rPr>
              <a:t>Claim Registe</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ed by the T</a:t>
            </a:r>
            <a:r>
              <a:rPr sz="1200" b="0" spc="-65" dirty="0">
                <a:solidFill>
                  <a:srgbClr val="595959"/>
                </a:solidFill>
                <a:latin typeface="Arial" panose="020B0604020202020204" pitchFamily="34" charset="0"/>
                <a:cs typeface="Arial" panose="020B0604020202020204" pitchFamily="34" charset="0"/>
              </a:rPr>
              <a:t>P</a:t>
            </a:r>
            <a:r>
              <a:rPr sz="1200" b="0" dirty="0">
                <a:solidFill>
                  <a:srgbClr val="595959"/>
                </a:solidFill>
                <a:latin typeface="Arial" panose="020B0604020202020204" pitchFamily="34" charset="0"/>
                <a:cs typeface="Arial" panose="020B0604020202020204" pitchFamily="34" charset="0"/>
              </a:rPr>
              <a:t>A on same day</a:t>
            </a:r>
            <a:endParaRPr sz="1200" dirty="0">
              <a:solidFill>
                <a:srgbClr val="595959"/>
              </a:solidFill>
              <a:latin typeface="Arial" panose="020B0604020202020204" pitchFamily="34" charset="0"/>
              <a:cs typeface="Arial" panose="020B0604020202020204" pitchFamily="34" charset="0"/>
            </a:endParaRPr>
          </a:p>
        </p:txBody>
      </p:sp>
      <p:sp>
        <p:nvSpPr>
          <p:cNvPr id="77" name="object 21"/>
          <p:cNvSpPr txBox="1"/>
          <p:nvPr/>
        </p:nvSpPr>
        <p:spPr>
          <a:xfrm>
            <a:off x="1104345" y="1606256"/>
            <a:ext cx="1925955" cy="184666"/>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Arial" panose="020B0604020202020204" pitchFamily="34" charset="0"/>
                <a:cs typeface="Arial" panose="020B0604020202020204" pitchFamily="34" charset="0"/>
              </a:rPr>
              <a:t>Step</a:t>
            </a:r>
            <a:r>
              <a:rPr lang="en-US" sz="1200" b="1" spc="10" dirty="0">
                <a:solidFill>
                  <a:srgbClr val="FFFFFF"/>
                </a:solidFill>
                <a:latin typeface="Arial" panose="020B0604020202020204" pitchFamily="34" charset="0"/>
                <a:cs typeface="Arial" panose="020B0604020202020204" pitchFamily="34" charset="0"/>
              </a:rPr>
              <a:t>1: </a:t>
            </a:r>
            <a:r>
              <a:rPr sz="1200" spc="15" dirty="0">
                <a:solidFill>
                  <a:srgbClr val="FFFFFF"/>
                </a:solidFill>
                <a:latin typeface="Arial" panose="020B0604020202020204" pitchFamily="34" charset="0"/>
                <a:cs typeface="Arial" panose="020B0604020202020204" pitchFamily="34" charset="0"/>
              </a:rPr>
              <a:t>P</a:t>
            </a:r>
            <a:r>
              <a:rPr sz="1200" spc="-20" dirty="0">
                <a:solidFill>
                  <a:srgbClr val="FFFFFF"/>
                </a:solidFill>
                <a:latin typeface="Arial" panose="020B0604020202020204" pitchFamily="34" charset="0"/>
                <a:cs typeface="Arial" panose="020B0604020202020204" pitchFamily="34" charset="0"/>
              </a:rPr>
              <a:t>r</a:t>
            </a:r>
            <a:r>
              <a:rPr sz="1200" spc="10" dirty="0">
                <a:solidFill>
                  <a:srgbClr val="FFFFFF"/>
                </a:solidFill>
                <a:latin typeface="Arial" panose="020B0604020202020204" pitchFamily="34" charset="0"/>
                <a:cs typeface="Arial" panose="020B0604020202020204" pitchFamily="34" charset="0"/>
              </a:rPr>
              <a:t>e-Authorization</a:t>
            </a:r>
            <a:endParaRPr sz="1200" dirty="0">
              <a:latin typeface="Arial" panose="020B0604020202020204" pitchFamily="34" charset="0"/>
              <a:cs typeface="Arial" panose="020B0604020202020204" pitchFamily="34" charset="0"/>
            </a:endParaRPr>
          </a:p>
        </p:txBody>
      </p:sp>
      <p:sp>
        <p:nvSpPr>
          <p:cNvPr id="78" name="object 22"/>
          <p:cNvSpPr txBox="1"/>
          <p:nvPr/>
        </p:nvSpPr>
        <p:spPr>
          <a:xfrm>
            <a:off x="1104351" y="1995526"/>
            <a:ext cx="2628569" cy="1333698"/>
          </a:xfrm>
          <a:prstGeom prst="rect">
            <a:avLst/>
          </a:prstGeom>
        </p:spPr>
        <p:txBody>
          <a:bodyPr vert="horz" wrap="square" lIns="0" tIns="0" rIns="0" bIns="0" rtlCol="0">
            <a:spAutoFit/>
          </a:bodyPr>
          <a:lstStyle/>
          <a:p>
            <a:pPr marL="12700" marR="5080">
              <a:lnSpc>
                <a:spcPts val="1300"/>
              </a:lnSpc>
            </a:pPr>
            <a:r>
              <a:rPr sz="1200" b="0" dirty="0">
                <a:solidFill>
                  <a:srgbClr val="595959"/>
                </a:solidFill>
                <a:latin typeface="Arial" panose="020B0604020202020204" pitchFamily="34" charset="0"/>
                <a:cs typeface="Arial" panose="020B0604020202020204" pitchFamily="34" charset="0"/>
              </a:rPr>
              <a:t>All non-eme</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gency hospitalization instances must be p</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e-authorized with the T</a:t>
            </a:r>
            <a:r>
              <a:rPr sz="1200" b="0" spc="-65" dirty="0">
                <a:solidFill>
                  <a:srgbClr val="595959"/>
                </a:solidFill>
                <a:latin typeface="Arial" panose="020B0604020202020204" pitchFamily="34" charset="0"/>
                <a:cs typeface="Arial" panose="020B0604020202020204" pitchFamily="34" charset="0"/>
              </a:rPr>
              <a:t>P</a:t>
            </a:r>
            <a:r>
              <a:rPr sz="1200" b="0" dirty="0">
                <a:solidFill>
                  <a:srgbClr val="595959"/>
                </a:solidFill>
                <a:latin typeface="Arial" panose="020B0604020202020204" pitchFamily="34" charset="0"/>
                <a:cs typeface="Arial" panose="020B0604020202020204" pitchFamily="34" charset="0"/>
              </a:rPr>
              <a:t>A, as per the p</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ocedu</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 detailed belo</a:t>
            </a:r>
            <a:r>
              <a:rPr sz="1200" b="0" spc="-75" dirty="0">
                <a:solidFill>
                  <a:srgbClr val="595959"/>
                </a:solidFill>
                <a:latin typeface="Arial" panose="020B0604020202020204" pitchFamily="34" charset="0"/>
                <a:cs typeface="Arial" panose="020B0604020202020204" pitchFamily="34" charset="0"/>
              </a:rPr>
              <a:t>w</a:t>
            </a:r>
            <a:r>
              <a:rPr sz="1200" b="0" dirty="0">
                <a:solidFill>
                  <a:srgbClr val="595959"/>
                </a:solidFill>
                <a:latin typeface="Arial" panose="020B0604020202020204" pitchFamily="34" charset="0"/>
                <a:cs typeface="Arial" panose="020B0604020202020204" pitchFamily="34" charset="0"/>
              </a:rPr>
              <a:t>. This is done to ensu</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 that the best healthca</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 po</a:t>
            </a:r>
            <a:r>
              <a:rPr sz="1200" b="0" spc="-15" dirty="0">
                <a:solidFill>
                  <a:srgbClr val="595959"/>
                </a:solidFill>
                <a:latin typeface="Arial" panose="020B0604020202020204" pitchFamily="34" charset="0"/>
                <a:cs typeface="Arial" panose="020B0604020202020204" pitchFamily="34" charset="0"/>
              </a:rPr>
              <a:t>s</a:t>
            </a:r>
            <a:r>
              <a:rPr sz="1200" b="0" dirty="0">
                <a:solidFill>
                  <a:srgbClr val="595959"/>
                </a:solidFill>
                <a:latin typeface="Arial" panose="020B0604020202020204" pitchFamily="34" charset="0"/>
                <a:cs typeface="Arial" panose="020B0604020202020204" pitchFamily="34" charset="0"/>
              </a:rPr>
              <a:t>sible, is obtained, and the patient/a</a:t>
            </a:r>
            <a:r>
              <a:rPr sz="1200" b="0" spc="-15" dirty="0">
                <a:solidFill>
                  <a:srgbClr val="595959"/>
                </a:solidFill>
                <a:latin typeface="Arial" panose="020B0604020202020204" pitchFamily="34" charset="0"/>
                <a:cs typeface="Arial" panose="020B0604020202020204" pitchFamily="34" charset="0"/>
              </a:rPr>
              <a:t>s</a:t>
            </a:r>
            <a:r>
              <a:rPr sz="1200" b="0" dirty="0">
                <a:solidFill>
                  <a:srgbClr val="595959"/>
                </a:solidFill>
                <a:latin typeface="Arial" panose="020B0604020202020204" pitchFamily="34" charset="0"/>
                <a:cs typeface="Arial" panose="020B0604020202020204" pitchFamily="34" charset="0"/>
              </a:rPr>
              <a:t>sociate is not inconvenienced when taking admi</a:t>
            </a:r>
            <a:r>
              <a:rPr sz="1200" b="0" spc="-15" dirty="0">
                <a:solidFill>
                  <a:srgbClr val="595959"/>
                </a:solidFill>
                <a:latin typeface="Arial" panose="020B0604020202020204" pitchFamily="34" charset="0"/>
                <a:cs typeface="Arial" panose="020B0604020202020204" pitchFamily="34" charset="0"/>
              </a:rPr>
              <a:t>s</a:t>
            </a:r>
            <a:r>
              <a:rPr sz="1200" b="0" dirty="0">
                <a:solidFill>
                  <a:srgbClr val="595959"/>
                </a:solidFill>
                <a:latin typeface="Arial" panose="020B0604020202020204" pitchFamily="34" charset="0"/>
                <a:cs typeface="Arial" panose="020B0604020202020204" pitchFamily="34" charset="0"/>
              </a:rPr>
              <a:t>sion into a Network Hospital.</a:t>
            </a:r>
            <a:endParaRPr sz="1200" dirty="0">
              <a:solidFill>
                <a:srgbClr val="595959"/>
              </a:solidFill>
              <a:latin typeface="Arial" panose="020B0604020202020204" pitchFamily="34" charset="0"/>
              <a:cs typeface="Arial" panose="020B0604020202020204" pitchFamily="34" charset="0"/>
            </a:endParaRPr>
          </a:p>
        </p:txBody>
      </p:sp>
      <p:grpSp>
        <p:nvGrpSpPr>
          <p:cNvPr id="4" name="Group 3"/>
          <p:cNvGrpSpPr/>
          <p:nvPr/>
        </p:nvGrpSpPr>
        <p:grpSpPr>
          <a:xfrm>
            <a:off x="8768359" y="2274373"/>
            <a:ext cx="324395" cy="148590"/>
            <a:chOff x="8768359" y="2274373"/>
            <a:chExt cx="324395" cy="148590"/>
          </a:xfrm>
        </p:grpSpPr>
        <p:sp>
          <p:nvSpPr>
            <p:cNvPr id="83" name="object 27"/>
            <p:cNvSpPr/>
            <p:nvPr/>
          </p:nvSpPr>
          <p:spPr>
            <a:xfrm flipV="1">
              <a:off x="8768359" y="2302831"/>
              <a:ext cx="237399" cy="45719"/>
            </a:xfrm>
            <a:custGeom>
              <a:avLst/>
              <a:gdLst/>
              <a:ahLst/>
              <a:cxnLst/>
              <a:rect l="l" t="t" r="r" b="b"/>
              <a:pathLst>
                <a:path w="201295">
                  <a:moveTo>
                    <a:pt x="200914" y="0"/>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84" name="object 28"/>
            <p:cNvSpPr/>
            <p:nvPr/>
          </p:nvSpPr>
          <p:spPr>
            <a:xfrm>
              <a:off x="9005759" y="227437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grpSp>
        <p:nvGrpSpPr>
          <p:cNvPr id="5" name="Group 4"/>
          <p:cNvGrpSpPr/>
          <p:nvPr/>
        </p:nvGrpSpPr>
        <p:grpSpPr>
          <a:xfrm>
            <a:off x="7582971" y="2862484"/>
            <a:ext cx="148590" cy="279041"/>
            <a:chOff x="7433407" y="2862484"/>
            <a:chExt cx="148590" cy="279041"/>
          </a:xfrm>
        </p:grpSpPr>
        <p:sp>
          <p:nvSpPr>
            <p:cNvPr id="85" name="object 29"/>
            <p:cNvSpPr/>
            <p:nvPr/>
          </p:nvSpPr>
          <p:spPr>
            <a:xfrm>
              <a:off x="7507584" y="2862484"/>
              <a:ext cx="0" cy="235585"/>
            </a:xfrm>
            <a:custGeom>
              <a:avLst/>
              <a:gdLst/>
              <a:ahLst/>
              <a:cxnLst/>
              <a:rect l="l" t="t" r="r" b="b"/>
              <a:pathLst>
                <a:path h="235585">
                  <a:moveTo>
                    <a:pt x="0" y="235483"/>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86" name="object 30"/>
            <p:cNvSpPr/>
            <p:nvPr/>
          </p:nvSpPr>
          <p:spPr>
            <a:xfrm>
              <a:off x="7433407" y="3054530"/>
              <a:ext cx="148590" cy="86995"/>
            </a:xfrm>
            <a:custGeom>
              <a:avLst/>
              <a:gdLst/>
              <a:ahLst/>
              <a:cxnLst/>
              <a:rect l="l" t="t" r="r" b="b"/>
              <a:pathLst>
                <a:path w="148590" h="86994">
                  <a:moveTo>
                    <a:pt x="148336" y="0"/>
                  </a:moveTo>
                  <a:lnTo>
                    <a:pt x="0" y="0"/>
                  </a:lnTo>
                  <a:lnTo>
                    <a:pt x="74168" y="86868"/>
                  </a:lnTo>
                  <a:lnTo>
                    <a:pt x="148336"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sp>
        <p:nvSpPr>
          <p:cNvPr id="90" name="object 34"/>
          <p:cNvSpPr txBox="1"/>
          <p:nvPr/>
        </p:nvSpPr>
        <p:spPr>
          <a:xfrm>
            <a:off x="4511227" y="4447580"/>
            <a:ext cx="1353365" cy="718145"/>
          </a:xfrm>
          <a:prstGeom prst="rect">
            <a:avLst/>
          </a:prstGeom>
        </p:spPr>
        <p:txBody>
          <a:bodyPr vert="horz" wrap="square" lIns="0" tIns="0" rIns="0" bIns="0" rtlCol="0">
            <a:spAutoFit/>
          </a:bodyPr>
          <a:lstStyle/>
          <a:p>
            <a:pPr marL="12700" marR="5080" algn="ctr">
              <a:lnSpc>
                <a:spcPts val="1350"/>
              </a:lnSpc>
            </a:pPr>
            <a:r>
              <a:rPr sz="1200" b="0" dirty="0">
                <a:solidFill>
                  <a:srgbClr val="595959"/>
                </a:solidFill>
                <a:latin typeface="Arial" panose="020B0604020202020204" pitchFamily="34" charset="0"/>
                <a:cs typeface="Arial" panose="020B0604020202020204" pitchFamily="34" charset="0"/>
              </a:rPr>
              <a:t>Member p</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oduces ID ca</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d at the network hospital and gets admi</a:t>
            </a:r>
            <a:r>
              <a:rPr sz="1200" b="0" spc="-15" dirty="0">
                <a:solidFill>
                  <a:srgbClr val="595959"/>
                </a:solidFill>
                <a:latin typeface="Arial" panose="020B0604020202020204" pitchFamily="34" charset="0"/>
                <a:cs typeface="Arial" panose="020B0604020202020204" pitchFamily="34" charset="0"/>
              </a:rPr>
              <a:t>t</a:t>
            </a:r>
            <a:r>
              <a:rPr sz="1200" b="0" dirty="0">
                <a:solidFill>
                  <a:srgbClr val="595959"/>
                </a:solidFill>
                <a:latin typeface="Arial" panose="020B0604020202020204" pitchFamily="34" charset="0"/>
                <a:cs typeface="Arial" panose="020B0604020202020204" pitchFamily="34" charset="0"/>
              </a:rPr>
              <a:t>ted</a:t>
            </a:r>
            <a:endParaRPr sz="1200" dirty="0">
              <a:solidFill>
                <a:srgbClr val="595959"/>
              </a:solidFill>
              <a:latin typeface="Arial" panose="020B0604020202020204" pitchFamily="34" charset="0"/>
              <a:cs typeface="Arial" panose="020B0604020202020204" pitchFamily="34" charset="0"/>
            </a:endParaRPr>
          </a:p>
        </p:txBody>
      </p:sp>
      <p:sp>
        <p:nvSpPr>
          <p:cNvPr id="91" name="object 35"/>
          <p:cNvSpPr/>
          <p:nvPr/>
        </p:nvSpPr>
        <p:spPr>
          <a:xfrm>
            <a:off x="9092755" y="4285796"/>
            <a:ext cx="2128334" cy="1029775"/>
          </a:xfrm>
          <a:custGeom>
            <a:avLst/>
            <a:gdLst/>
            <a:ahLst/>
            <a:cxnLst/>
            <a:rect l="l" t="t" r="r" b="b"/>
            <a:pathLst>
              <a:path w="2164715" h="890270">
                <a:moveTo>
                  <a:pt x="2164232" y="889711"/>
                </a:moveTo>
                <a:lnTo>
                  <a:pt x="0" y="889711"/>
                </a:lnTo>
                <a:lnTo>
                  <a:pt x="0" y="0"/>
                </a:lnTo>
                <a:lnTo>
                  <a:pt x="2164232" y="0"/>
                </a:lnTo>
                <a:lnTo>
                  <a:pt x="2164232" y="889711"/>
                </a:lnTo>
                <a:close/>
              </a:path>
            </a:pathLst>
          </a:custGeom>
          <a:solidFill>
            <a:schemeClr val="bg1"/>
          </a:solidFill>
          <a:ln w="12700">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92" name="object 36"/>
          <p:cNvSpPr txBox="1"/>
          <p:nvPr/>
        </p:nvSpPr>
        <p:spPr>
          <a:xfrm>
            <a:off x="9403571" y="4447580"/>
            <a:ext cx="1506701" cy="718145"/>
          </a:xfrm>
          <a:prstGeom prst="rect">
            <a:avLst/>
          </a:prstGeom>
        </p:spPr>
        <p:txBody>
          <a:bodyPr vert="horz" wrap="square" lIns="0" tIns="0" rIns="0" bIns="0" rtlCol="0">
            <a:spAutoFit/>
          </a:bodyPr>
          <a:lstStyle/>
          <a:p>
            <a:pPr marL="12700" marR="5080" algn="ctr">
              <a:lnSpc>
                <a:spcPts val="1350"/>
              </a:lnSpc>
            </a:pPr>
            <a:r>
              <a:rPr sz="1200" b="0" dirty="0">
                <a:solidFill>
                  <a:srgbClr val="595959"/>
                </a:solidFill>
                <a:latin typeface="Arial" panose="020B0604020202020204" pitchFamily="34" charset="0"/>
                <a:cs typeface="Arial" panose="020B0604020202020204" pitchFamily="34" charset="0"/>
              </a:rPr>
              <a:t>Hospital sends complete set of claims documents for p</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oce</a:t>
            </a:r>
            <a:r>
              <a:rPr sz="1200" b="0" spc="-15" dirty="0">
                <a:solidFill>
                  <a:srgbClr val="595959"/>
                </a:solidFill>
                <a:latin typeface="Arial" panose="020B0604020202020204" pitchFamily="34" charset="0"/>
                <a:cs typeface="Arial" panose="020B0604020202020204" pitchFamily="34" charset="0"/>
              </a:rPr>
              <a:t>s</a:t>
            </a:r>
            <a:r>
              <a:rPr sz="1200" b="0" dirty="0">
                <a:solidFill>
                  <a:srgbClr val="595959"/>
                </a:solidFill>
                <a:latin typeface="Arial" panose="020B0604020202020204" pitchFamily="34" charset="0"/>
                <a:cs typeface="Arial" panose="020B0604020202020204" pitchFamily="34" charset="0"/>
              </a:rPr>
              <a:t>sing to T</a:t>
            </a:r>
            <a:r>
              <a:rPr sz="1200" b="0" spc="-65" dirty="0">
                <a:solidFill>
                  <a:srgbClr val="595959"/>
                </a:solidFill>
                <a:latin typeface="Arial" panose="020B0604020202020204" pitchFamily="34" charset="0"/>
                <a:cs typeface="Arial" panose="020B0604020202020204" pitchFamily="34" charset="0"/>
              </a:rPr>
              <a:t>P</a:t>
            </a:r>
            <a:r>
              <a:rPr sz="1200" b="0" dirty="0">
                <a:solidFill>
                  <a:srgbClr val="595959"/>
                </a:solidFill>
                <a:latin typeface="Arial" panose="020B0604020202020204" pitchFamily="34" charset="0"/>
                <a:cs typeface="Arial" panose="020B0604020202020204" pitchFamily="34" charset="0"/>
              </a:rPr>
              <a:t>A</a:t>
            </a:r>
            <a:endParaRPr sz="1200" dirty="0">
              <a:solidFill>
                <a:srgbClr val="595959"/>
              </a:solidFill>
              <a:latin typeface="Arial" panose="020B0604020202020204" pitchFamily="34" charset="0"/>
              <a:cs typeface="Arial" panose="020B0604020202020204" pitchFamily="34" charset="0"/>
            </a:endParaRPr>
          </a:p>
        </p:txBody>
      </p:sp>
      <p:sp>
        <p:nvSpPr>
          <p:cNvPr id="94" name="object 38"/>
          <p:cNvSpPr txBox="1"/>
          <p:nvPr/>
        </p:nvSpPr>
        <p:spPr>
          <a:xfrm>
            <a:off x="6685178" y="4447580"/>
            <a:ext cx="1905061" cy="718145"/>
          </a:xfrm>
          <a:prstGeom prst="rect">
            <a:avLst/>
          </a:prstGeom>
        </p:spPr>
        <p:txBody>
          <a:bodyPr vert="horz" wrap="square" lIns="0" tIns="0" rIns="0" bIns="0" rtlCol="0">
            <a:spAutoFit/>
          </a:bodyPr>
          <a:lstStyle/>
          <a:p>
            <a:pPr marL="12065" marR="5080" indent="-635" algn="ctr">
              <a:lnSpc>
                <a:spcPts val="1350"/>
              </a:lnSpc>
            </a:pPr>
            <a:r>
              <a:rPr sz="1200" b="0" dirty="0">
                <a:solidFill>
                  <a:srgbClr val="595959"/>
                </a:solidFill>
                <a:latin typeface="Arial" panose="020B0604020202020204" pitchFamily="34" charset="0"/>
                <a:cs typeface="Arial" panose="020B0604020202020204" pitchFamily="34" charset="0"/>
              </a:rPr>
              <a:t>Member gets t</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eated and discha</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ged a</a:t>
            </a:r>
            <a:r>
              <a:rPr sz="1200" b="0" spc="-15" dirty="0">
                <a:solidFill>
                  <a:srgbClr val="595959"/>
                </a:solidFill>
                <a:latin typeface="Arial" panose="020B0604020202020204" pitchFamily="34" charset="0"/>
                <a:cs typeface="Arial" panose="020B0604020202020204" pitchFamily="34" charset="0"/>
              </a:rPr>
              <a:t>f</a:t>
            </a:r>
            <a:r>
              <a:rPr sz="1200" b="0" dirty="0">
                <a:solidFill>
                  <a:srgbClr val="595959"/>
                </a:solidFill>
                <a:latin typeface="Arial" panose="020B0604020202020204" pitchFamily="34" charset="0"/>
                <a:cs typeface="Arial" panose="020B0604020202020204" pitchFamily="34" charset="0"/>
              </a:rPr>
              <a:t>ter paying all non entitled </a:t>
            </a:r>
            <a:r>
              <a:rPr sz="1200" b="0" spc="-5" dirty="0">
                <a:solidFill>
                  <a:srgbClr val="595959"/>
                </a:solidFill>
                <a:latin typeface="Arial" panose="020B0604020202020204" pitchFamily="34" charset="0"/>
                <a:cs typeface="Arial" panose="020B0604020202020204" pitchFamily="34" charset="0"/>
              </a:rPr>
              <a:t>benefits</a:t>
            </a:r>
            <a:r>
              <a:rPr sz="1200" b="0" dirty="0">
                <a:solidFill>
                  <a:srgbClr val="595959"/>
                </a:solidFill>
                <a:latin typeface="Arial" panose="020B0604020202020204" pitchFamily="34" charset="0"/>
                <a:cs typeface="Arial" panose="020B0604020202020204" pitchFamily="34" charset="0"/>
              </a:rPr>
              <a:t> li</a:t>
            </a:r>
            <a:r>
              <a:rPr sz="1200" b="0" spc="-30" dirty="0">
                <a:solidFill>
                  <a:srgbClr val="595959"/>
                </a:solidFill>
                <a:latin typeface="Arial" panose="020B0604020202020204" pitchFamily="34" charset="0"/>
                <a:cs typeface="Arial" panose="020B0604020202020204" pitchFamily="34" charset="0"/>
              </a:rPr>
              <a:t>k</a:t>
            </a:r>
            <a:r>
              <a:rPr sz="1200" b="0" dirty="0">
                <a:solidFill>
                  <a:srgbClr val="595959"/>
                </a:solidFill>
                <a:latin typeface="Arial" panose="020B0604020202020204" pitchFamily="34" charset="0"/>
                <a:cs typeface="Arial" panose="020B0604020202020204" pitchFamily="34" charset="0"/>
              </a:rPr>
              <a:t>e </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ef</a:t>
            </a:r>
            <a:r>
              <a:rPr sz="1200" b="0" spc="-25" dirty="0">
                <a:solidFill>
                  <a:srgbClr val="595959"/>
                </a:solidFill>
                <a:latin typeface="Arial" panose="020B0604020202020204" pitchFamily="34" charset="0"/>
                <a:cs typeface="Arial" panose="020B0604020202020204" pitchFamily="34" charset="0"/>
              </a:rPr>
              <a:t>r</a:t>
            </a:r>
            <a:r>
              <a:rPr sz="1200" b="0" dirty="0">
                <a:solidFill>
                  <a:srgbClr val="595959"/>
                </a:solidFill>
                <a:latin typeface="Arial" panose="020B0604020202020204" pitchFamily="34" charset="0"/>
                <a:cs typeface="Arial" panose="020B0604020202020204" pitchFamily="34" charset="0"/>
              </a:rPr>
              <a:t>eshments, etc.</a:t>
            </a:r>
            <a:endParaRPr sz="1200" dirty="0">
              <a:solidFill>
                <a:srgbClr val="595959"/>
              </a:solidFill>
              <a:latin typeface="Arial" panose="020B0604020202020204" pitchFamily="34" charset="0"/>
              <a:cs typeface="Arial" panose="020B0604020202020204" pitchFamily="34" charset="0"/>
            </a:endParaRPr>
          </a:p>
        </p:txBody>
      </p:sp>
      <p:sp>
        <p:nvSpPr>
          <p:cNvPr id="107" name="object 51"/>
          <p:cNvSpPr txBox="1"/>
          <p:nvPr/>
        </p:nvSpPr>
        <p:spPr>
          <a:xfrm>
            <a:off x="8636506" y="2034108"/>
            <a:ext cx="350579" cy="184666"/>
          </a:xfrm>
          <a:prstGeom prst="rect">
            <a:avLst/>
          </a:prstGeom>
        </p:spPr>
        <p:txBody>
          <a:bodyPr vert="horz" wrap="square" lIns="0" tIns="0" rIns="0" bIns="0" rtlCol="0">
            <a:spAutoFit/>
          </a:bodyPr>
          <a:lstStyle/>
          <a:p>
            <a:pPr marL="12700">
              <a:lnSpc>
                <a:spcPct val="100000"/>
              </a:lnSpc>
            </a:pPr>
            <a:r>
              <a:rPr sz="1200" b="0" spc="-105" dirty="0">
                <a:solidFill>
                  <a:srgbClr val="595959"/>
                </a:solidFill>
                <a:latin typeface="Arial" panose="020B0604020202020204" pitchFamily="34" charset="0"/>
                <a:cs typeface="Arial" panose="020B0604020202020204" pitchFamily="34" charset="0"/>
              </a:rPr>
              <a:t>Y</a:t>
            </a:r>
            <a:r>
              <a:rPr sz="1200" b="0" dirty="0">
                <a:solidFill>
                  <a:srgbClr val="595959"/>
                </a:solidFill>
                <a:latin typeface="Arial" panose="020B0604020202020204" pitchFamily="34" charset="0"/>
                <a:cs typeface="Arial" panose="020B0604020202020204" pitchFamily="34" charset="0"/>
              </a:rPr>
              <a:t>es</a:t>
            </a:r>
            <a:endParaRPr sz="1200" dirty="0">
              <a:solidFill>
                <a:srgbClr val="595959"/>
              </a:solidFill>
              <a:latin typeface="Arial" panose="020B0604020202020204" pitchFamily="34" charset="0"/>
              <a:cs typeface="Arial" panose="020B0604020202020204" pitchFamily="34" charset="0"/>
            </a:endParaRPr>
          </a:p>
        </p:txBody>
      </p:sp>
      <p:sp>
        <p:nvSpPr>
          <p:cNvPr id="108" name="object 52"/>
          <p:cNvSpPr txBox="1"/>
          <p:nvPr/>
        </p:nvSpPr>
        <p:spPr>
          <a:xfrm>
            <a:off x="7805738" y="2874689"/>
            <a:ext cx="209550" cy="184666"/>
          </a:xfrm>
          <a:prstGeom prst="rect">
            <a:avLst/>
          </a:prstGeom>
        </p:spPr>
        <p:txBody>
          <a:bodyPr vert="horz" wrap="square" lIns="0" tIns="0" rIns="0" bIns="0" rtlCol="0">
            <a:spAutoFit/>
          </a:bodyPr>
          <a:lstStyle/>
          <a:p>
            <a:pPr marL="12700">
              <a:lnSpc>
                <a:spcPct val="100000"/>
              </a:lnSpc>
            </a:pPr>
            <a:r>
              <a:rPr sz="1200" b="0" dirty="0">
                <a:solidFill>
                  <a:srgbClr val="595959"/>
                </a:solidFill>
                <a:latin typeface="Arial" panose="020B0604020202020204" pitchFamily="34" charset="0"/>
                <a:cs typeface="Arial" panose="020B0604020202020204" pitchFamily="34" charset="0"/>
              </a:rPr>
              <a:t>No</a:t>
            </a:r>
            <a:endParaRPr sz="1200" dirty="0">
              <a:solidFill>
                <a:srgbClr val="595959"/>
              </a:solidFill>
              <a:latin typeface="Arial" panose="020B0604020202020204" pitchFamily="34" charset="0"/>
              <a:cs typeface="Arial" panose="020B0604020202020204" pitchFamily="34" charset="0"/>
            </a:endParaRPr>
          </a:p>
        </p:txBody>
      </p:sp>
      <p:sp>
        <p:nvSpPr>
          <p:cNvPr id="109" name="object 11"/>
          <p:cNvSpPr/>
          <p:nvPr/>
        </p:nvSpPr>
        <p:spPr>
          <a:xfrm>
            <a:off x="6543834" y="3141525"/>
            <a:ext cx="2226626" cy="368290"/>
          </a:xfrm>
          <a:custGeom>
            <a:avLst/>
            <a:gdLst/>
            <a:ahLst/>
            <a:cxnLst/>
            <a:rect l="l" t="t" r="r" b="b"/>
            <a:pathLst>
              <a:path w="2349500" h="955675">
                <a:moveTo>
                  <a:pt x="2349436" y="955166"/>
                </a:moveTo>
                <a:lnTo>
                  <a:pt x="0" y="955166"/>
                </a:lnTo>
                <a:lnTo>
                  <a:pt x="0" y="0"/>
                </a:lnTo>
                <a:lnTo>
                  <a:pt x="2349436" y="0"/>
                </a:lnTo>
                <a:lnTo>
                  <a:pt x="2349436" y="955166"/>
                </a:lnTo>
                <a:close/>
              </a:path>
            </a:pathLst>
          </a:custGeom>
          <a:ln w="12700">
            <a:solidFill>
              <a:srgbClr val="002C77"/>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2" name="TextBox 1"/>
          <p:cNvSpPr txBox="1"/>
          <p:nvPr/>
        </p:nvSpPr>
        <p:spPr>
          <a:xfrm>
            <a:off x="6590028" y="3176424"/>
            <a:ext cx="2134239" cy="276999"/>
          </a:xfrm>
          <a:prstGeom prst="rect">
            <a:avLst/>
          </a:prstGeom>
          <a:noFill/>
        </p:spPr>
        <p:txBody>
          <a:bodyPr wrap="none" rtlCol="0">
            <a:spAutoFit/>
          </a:bodyPr>
          <a:lstStyle/>
          <a:p>
            <a:r>
              <a:rPr lang="en-US" sz="1200" spc="-30" dirty="0">
                <a:solidFill>
                  <a:srgbClr val="595959"/>
                </a:solidFill>
                <a:latin typeface="Arial" panose="020B0604020202020204" pitchFamily="34" charset="0"/>
                <a:cs typeface="Arial" panose="020B0604020202020204" pitchFamily="34" charset="0"/>
              </a:rPr>
              <a:t>F</a:t>
            </a:r>
            <a:r>
              <a:rPr lang="en-US" sz="1200" dirty="0">
                <a:solidFill>
                  <a:srgbClr val="595959"/>
                </a:solidFill>
                <a:latin typeface="Arial" panose="020B0604020202020204" pitchFamily="34" charset="0"/>
                <a:cs typeface="Arial" panose="020B0604020202020204" pitchFamily="34" charset="0"/>
              </a:rPr>
              <a:t>ollow non cashle</a:t>
            </a:r>
            <a:r>
              <a:rPr lang="en-US" sz="1200" spc="-15" dirty="0">
                <a:solidFill>
                  <a:srgbClr val="595959"/>
                </a:solidFill>
                <a:latin typeface="Arial" panose="020B0604020202020204" pitchFamily="34" charset="0"/>
                <a:cs typeface="Arial" panose="020B0604020202020204" pitchFamily="34" charset="0"/>
              </a:rPr>
              <a:t>s</a:t>
            </a:r>
            <a:r>
              <a:rPr lang="en-US" sz="1200" dirty="0">
                <a:solidFill>
                  <a:srgbClr val="595959"/>
                </a:solidFill>
                <a:latin typeface="Arial" panose="020B0604020202020204" pitchFamily="34" charset="0"/>
                <a:cs typeface="Arial" panose="020B0604020202020204" pitchFamily="34" charset="0"/>
              </a:rPr>
              <a:t>s p</a:t>
            </a:r>
            <a:r>
              <a:rPr lang="en-US" sz="1200" spc="-25" dirty="0">
                <a:solidFill>
                  <a:srgbClr val="595959"/>
                </a:solidFill>
                <a:latin typeface="Arial" panose="020B0604020202020204" pitchFamily="34" charset="0"/>
                <a:cs typeface="Arial" panose="020B0604020202020204" pitchFamily="34" charset="0"/>
              </a:rPr>
              <a:t>r</a:t>
            </a:r>
            <a:r>
              <a:rPr lang="en-US" sz="1200" dirty="0">
                <a:solidFill>
                  <a:srgbClr val="595959"/>
                </a:solidFill>
                <a:latin typeface="Arial" panose="020B0604020202020204" pitchFamily="34" charset="0"/>
                <a:cs typeface="Arial" panose="020B0604020202020204" pitchFamily="34" charset="0"/>
              </a:rPr>
              <a:t>oce</a:t>
            </a:r>
            <a:r>
              <a:rPr lang="en-US" sz="1200" spc="-15" dirty="0">
                <a:solidFill>
                  <a:srgbClr val="595959"/>
                </a:solidFill>
                <a:latin typeface="Arial" panose="020B0604020202020204" pitchFamily="34" charset="0"/>
                <a:cs typeface="Arial" panose="020B0604020202020204" pitchFamily="34" charset="0"/>
              </a:rPr>
              <a:t>s</a:t>
            </a:r>
            <a:r>
              <a:rPr lang="en-US" sz="1200" dirty="0">
                <a:solidFill>
                  <a:srgbClr val="595959"/>
                </a:solidFill>
                <a:latin typeface="Arial" panose="020B0604020202020204" pitchFamily="34" charset="0"/>
                <a:cs typeface="Arial" panose="020B0604020202020204" pitchFamily="34" charset="0"/>
              </a:rPr>
              <a:t>s</a:t>
            </a:r>
          </a:p>
        </p:txBody>
      </p:sp>
      <p:sp>
        <p:nvSpPr>
          <p:cNvPr id="111" name="object 11"/>
          <p:cNvSpPr/>
          <p:nvPr/>
        </p:nvSpPr>
        <p:spPr>
          <a:xfrm>
            <a:off x="9092754" y="3141525"/>
            <a:ext cx="2128334" cy="368290"/>
          </a:xfrm>
          <a:custGeom>
            <a:avLst/>
            <a:gdLst/>
            <a:ahLst/>
            <a:cxnLst/>
            <a:rect l="l" t="t" r="r" b="b"/>
            <a:pathLst>
              <a:path w="2349500" h="955675">
                <a:moveTo>
                  <a:pt x="2349436" y="955166"/>
                </a:moveTo>
                <a:lnTo>
                  <a:pt x="0" y="955166"/>
                </a:lnTo>
                <a:lnTo>
                  <a:pt x="0" y="0"/>
                </a:lnTo>
                <a:lnTo>
                  <a:pt x="2349436" y="0"/>
                </a:lnTo>
                <a:lnTo>
                  <a:pt x="2349436" y="955166"/>
                </a:lnTo>
                <a:close/>
              </a:path>
            </a:pathLst>
          </a:custGeom>
          <a:solidFill>
            <a:srgbClr val="002C77"/>
          </a:solidFill>
          <a:ln w="12700">
            <a:solidFill>
              <a:srgbClr val="1879B9"/>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12" name="TextBox 111"/>
          <p:cNvSpPr txBox="1"/>
          <p:nvPr/>
        </p:nvSpPr>
        <p:spPr>
          <a:xfrm>
            <a:off x="9142249" y="3185949"/>
            <a:ext cx="2049279" cy="276999"/>
          </a:xfrm>
          <a:prstGeom prst="rect">
            <a:avLst/>
          </a:prstGeom>
          <a:solidFill>
            <a:srgbClr val="005BAA"/>
          </a:solidFill>
        </p:spPr>
        <p:txBody>
          <a:bodyPr wrap="none" rtlCol="0">
            <a:spAutoFit/>
          </a:bodyPr>
          <a:lstStyle/>
          <a:p>
            <a:r>
              <a:rPr lang="en-US" sz="1200" spc="-30" dirty="0">
                <a:solidFill>
                  <a:schemeClr val="bg1"/>
                </a:solidFill>
                <a:latin typeface="Arial" panose="020B0604020202020204" pitchFamily="34" charset="0"/>
                <a:cs typeface="Arial" panose="020B0604020202020204" pitchFamily="34" charset="0"/>
              </a:rPr>
              <a:t>Pre-Authorization Completed</a:t>
            </a:r>
            <a:endParaRPr lang="en-US" sz="1200" dirty="0">
              <a:solidFill>
                <a:schemeClr val="bg1"/>
              </a:solidFill>
              <a:latin typeface="Arial" panose="020B0604020202020204" pitchFamily="34" charset="0"/>
              <a:cs typeface="Arial" panose="020B0604020202020204" pitchFamily="34" charset="0"/>
            </a:endParaRPr>
          </a:p>
        </p:txBody>
      </p:sp>
      <p:grpSp>
        <p:nvGrpSpPr>
          <p:cNvPr id="3" name="Group 2"/>
          <p:cNvGrpSpPr/>
          <p:nvPr/>
        </p:nvGrpSpPr>
        <p:grpSpPr>
          <a:xfrm>
            <a:off x="10082626" y="2862484"/>
            <a:ext cx="148590" cy="279041"/>
            <a:chOff x="9919432" y="2862484"/>
            <a:chExt cx="148590" cy="279041"/>
          </a:xfrm>
        </p:grpSpPr>
        <p:sp>
          <p:nvSpPr>
            <p:cNvPr id="113" name="object 29"/>
            <p:cNvSpPr/>
            <p:nvPr/>
          </p:nvSpPr>
          <p:spPr>
            <a:xfrm>
              <a:off x="9993609" y="2862484"/>
              <a:ext cx="0" cy="235585"/>
            </a:xfrm>
            <a:custGeom>
              <a:avLst/>
              <a:gdLst/>
              <a:ahLst/>
              <a:cxnLst/>
              <a:rect l="l" t="t" r="r" b="b"/>
              <a:pathLst>
                <a:path h="235585">
                  <a:moveTo>
                    <a:pt x="0" y="235483"/>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14" name="object 30"/>
            <p:cNvSpPr/>
            <p:nvPr/>
          </p:nvSpPr>
          <p:spPr>
            <a:xfrm>
              <a:off x="9919432" y="3054530"/>
              <a:ext cx="148590" cy="86995"/>
            </a:xfrm>
            <a:custGeom>
              <a:avLst/>
              <a:gdLst/>
              <a:ahLst/>
              <a:cxnLst/>
              <a:rect l="l" t="t" r="r" b="b"/>
              <a:pathLst>
                <a:path w="148590" h="86994">
                  <a:moveTo>
                    <a:pt x="148336" y="0"/>
                  </a:moveTo>
                  <a:lnTo>
                    <a:pt x="0" y="0"/>
                  </a:lnTo>
                  <a:lnTo>
                    <a:pt x="74168" y="86868"/>
                  </a:lnTo>
                  <a:lnTo>
                    <a:pt x="148336"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grpSp>
        <p:nvGrpSpPr>
          <p:cNvPr id="115" name="Group 114"/>
          <p:cNvGrpSpPr/>
          <p:nvPr/>
        </p:nvGrpSpPr>
        <p:grpSpPr>
          <a:xfrm>
            <a:off x="6215659" y="2274373"/>
            <a:ext cx="324395" cy="148590"/>
            <a:chOff x="8768359" y="2274373"/>
            <a:chExt cx="324395" cy="148590"/>
          </a:xfrm>
        </p:grpSpPr>
        <p:sp>
          <p:nvSpPr>
            <p:cNvPr id="116" name="object 27"/>
            <p:cNvSpPr/>
            <p:nvPr/>
          </p:nvSpPr>
          <p:spPr>
            <a:xfrm flipV="1">
              <a:off x="8768359" y="2302831"/>
              <a:ext cx="237399" cy="45719"/>
            </a:xfrm>
            <a:custGeom>
              <a:avLst/>
              <a:gdLst/>
              <a:ahLst/>
              <a:cxnLst/>
              <a:rect l="l" t="t" r="r" b="b"/>
              <a:pathLst>
                <a:path w="201295">
                  <a:moveTo>
                    <a:pt x="200914" y="0"/>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17" name="object 28"/>
            <p:cNvSpPr/>
            <p:nvPr/>
          </p:nvSpPr>
          <p:spPr>
            <a:xfrm>
              <a:off x="9005759" y="227437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grpSp>
        <p:nvGrpSpPr>
          <p:cNvPr id="123" name="Group 122"/>
          <p:cNvGrpSpPr/>
          <p:nvPr/>
        </p:nvGrpSpPr>
        <p:grpSpPr>
          <a:xfrm>
            <a:off x="3881697" y="4840951"/>
            <a:ext cx="409420" cy="148590"/>
            <a:chOff x="3881697" y="2274373"/>
            <a:chExt cx="409420" cy="148590"/>
          </a:xfrm>
        </p:grpSpPr>
        <p:sp>
          <p:nvSpPr>
            <p:cNvPr id="124" name="object 23"/>
            <p:cNvSpPr/>
            <p:nvPr/>
          </p:nvSpPr>
          <p:spPr>
            <a:xfrm>
              <a:off x="3881697" y="2348547"/>
              <a:ext cx="403059" cy="45719"/>
            </a:xfrm>
            <a:custGeom>
              <a:avLst/>
              <a:gdLst/>
              <a:ahLst/>
              <a:cxnLst/>
              <a:rect l="l" t="t" r="r" b="b"/>
              <a:pathLst>
                <a:path w="247650">
                  <a:moveTo>
                    <a:pt x="247523" y="0"/>
                  </a:moveTo>
                  <a:lnTo>
                    <a:pt x="0" y="0"/>
                  </a:lnTo>
                </a:path>
              </a:pathLst>
            </a:custGeom>
            <a:ln w="12700">
              <a:solidFill>
                <a:srgbClr val="636466"/>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25" name="object 24"/>
            <p:cNvSpPr/>
            <p:nvPr/>
          </p:nvSpPr>
          <p:spPr>
            <a:xfrm>
              <a:off x="4204122" y="227437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sz="1200">
                <a:latin typeface="Arial" panose="020B0604020202020204" pitchFamily="34" charset="0"/>
                <a:cs typeface="Arial" panose="020B0604020202020204" pitchFamily="34" charset="0"/>
              </a:endParaRPr>
            </a:p>
          </p:txBody>
        </p:sp>
      </p:grpSp>
      <p:sp>
        <p:nvSpPr>
          <p:cNvPr id="134" name="object 19"/>
          <p:cNvSpPr/>
          <p:nvPr/>
        </p:nvSpPr>
        <p:spPr>
          <a:xfrm flipV="1">
            <a:off x="981916" y="3820845"/>
            <a:ext cx="2899780" cy="464950"/>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005BAA"/>
          </a:solidFill>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36" name="object 21"/>
          <p:cNvSpPr txBox="1"/>
          <p:nvPr/>
        </p:nvSpPr>
        <p:spPr>
          <a:xfrm>
            <a:off x="1104345" y="3917546"/>
            <a:ext cx="2458005" cy="307777"/>
          </a:xfrm>
          <a:prstGeom prst="rect">
            <a:avLst/>
          </a:prstGeom>
        </p:spPr>
        <p:txBody>
          <a:bodyPr vert="horz" wrap="square" lIns="0" tIns="0" rIns="0" bIns="0" rtlCol="0">
            <a:spAutoFit/>
          </a:bodyPr>
          <a:lstStyle/>
          <a:p>
            <a:pPr marL="12700">
              <a:lnSpc>
                <a:spcPts val="1200"/>
              </a:lnSpc>
            </a:pPr>
            <a:r>
              <a:rPr sz="1200" b="1" spc="10" dirty="0">
                <a:solidFill>
                  <a:srgbClr val="FFFFFF"/>
                </a:solidFill>
                <a:latin typeface="Arial" panose="020B0604020202020204" pitchFamily="34" charset="0"/>
                <a:cs typeface="Arial" panose="020B0604020202020204" pitchFamily="34" charset="0"/>
              </a:rPr>
              <a:t>Step</a:t>
            </a:r>
            <a:r>
              <a:rPr lang="en-US" sz="1200" b="1" spc="10" dirty="0">
                <a:solidFill>
                  <a:srgbClr val="FFFFFF"/>
                </a:solidFill>
                <a:latin typeface="Arial" panose="020B0604020202020204" pitchFamily="34" charset="0"/>
                <a:cs typeface="Arial" panose="020B0604020202020204" pitchFamily="34" charset="0"/>
              </a:rPr>
              <a:t>2: </a:t>
            </a:r>
            <a:r>
              <a:rPr lang="en-US" sz="1200" spc="15" dirty="0">
                <a:solidFill>
                  <a:srgbClr val="FFFFFF"/>
                </a:solidFill>
                <a:latin typeface="Arial" panose="020B0604020202020204" pitchFamily="34" charset="0"/>
                <a:cs typeface="Arial" panose="020B0604020202020204" pitchFamily="34" charset="0"/>
              </a:rPr>
              <a:t>Admission, Treatment</a:t>
            </a:r>
          </a:p>
          <a:p>
            <a:pPr marL="12700">
              <a:lnSpc>
                <a:spcPts val="1200"/>
              </a:lnSpc>
            </a:pPr>
            <a:r>
              <a:rPr lang="en-US" sz="1200" spc="15" dirty="0">
                <a:solidFill>
                  <a:srgbClr val="FFFFFF"/>
                </a:solidFill>
                <a:latin typeface="Arial" panose="020B0604020202020204" pitchFamily="34" charset="0"/>
                <a:cs typeface="Arial" panose="020B0604020202020204" pitchFamily="34" charset="0"/>
              </a:rPr>
              <a:t>&amp;discharge</a:t>
            </a:r>
            <a:endParaRPr sz="1200" dirty="0">
              <a:latin typeface="Arial" panose="020B0604020202020204" pitchFamily="34" charset="0"/>
              <a:cs typeface="Arial" panose="020B0604020202020204" pitchFamily="34" charset="0"/>
            </a:endParaRPr>
          </a:p>
        </p:txBody>
      </p:sp>
      <p:sp>
        <p:nvSpPr>
          <p:cNvPr id="137" name="object 22"/>
          <p:cNvSpPr txBox="1"/>
          <p:nvPr/>
        </p:nvSpPr>
        <p:spPr>
          <a:xfrm>
            <a:off x="1104351" y="4445751"/>
            <a:ext cx="2621937" cy="1667123"/>
          </a:xfrm>
          <a:prstGeom prst="rect">
            <a:avLst/>
          </a:prstGeom>
        </p:spPr>
        <p:txBody>
          <a:bodyPr vert="horz" wrap="square" lIns="0" tIns="0" rIns="0" bIns="0" rtlCol="0">
            <a:spAutoFit/>
          </a:bodyPr>
          <a:lstStyle/>
          <a:p>
            <a:pPr marL="12700" marR="5080">
              <a:lnSpc>
                <a:spcPts val="1300"/>
              </a:lnSpc>
            </a:pPr>
            <a:r>
              <a:rPr lang="en-US" sz="1200" dirty="0">
                <a:solidFill>
                  <a:srgbClr val="595959"/>
                </a:solidFill>
                <a:latin typeface="Arial" panose="020B0604020202020204" pitchFamily="34" charset="0"/>
                <a:cs typeface="Arial" panose="020B0604020202020204" pitchFamily="34" charset="0"/>
              </a:rPr>
              <a:t>After your hospitalization has been pre-authorized, you need to secure admission to a hospital. A letter of credit will be issued by TPA to the</a:t>
            </a:r>
          </a:p>
          <a:p>
            <a:pPr marL="12700" marR="5080">
              <a:lnSpc>
                <a:spcPts val="1300"/>
              </a:lnSpc>
            </a:pPr>
            <a:r>
              <a:rPr lang="en-US" sz="1200" dirty="0">
                <a:solidFill>
                  <a:srgbClr val="595959"/>
                </a:solidFill>
                <a:latin typeface="Arial" panose="020B0604020202020204" pitchFamily="34" charset="0"/>
                <a:cs typeface="Arial" panose="020B0604020202020204" pitchFamily="34" charset="0"/>
              </a:rPr>
              <a:t>hospital. Kindly present your ID card at the Hospital admission desk. The associate is not required to pay the hospitalization bill in case of a network hospital. The bill will be sent directly to, and settled by TPA</a:t>
            </a:r>
          </a:p>
        </p:txBody>
      </p:sp>
      <p:grpSp>
        <p:nvGrpSpPr>
          <p:cNvPr id="142" name="Group 141"/>
          <p:cNvGrpSpPr/>
          <p:nvPr/>
        </p:nvGrpSpPr>
        <p:grpSpPr>
          <a:xfrm>
            <a:off x="6550790" y="5856169"/>
            <a:ext cx="4670298" cy="368290"/>
            <a:chOff x="6550790" y="5727073"/>
            <a:chExt cx="4670298" cy="368290"/>
          </a:xfrm>
        </p:grpSpPr>
        <p:sp>
          <p:nvSpPr>
            <p:cNvPr id="138" name="object 11"/>
            <p:cNvSpPr/>
            <p:nvPr/>
          </p:nvSpPr>
          <p:spPr>
            <a:xfrm>
              <a:off x="6550790" y="5727073"/>
              <a:ext cx="4670298" cy="368290"/>
            </a:xfrm>
            <a:custGeom>
              <a:avLst/>
              <a:gdLst/>
              <a:ahLst/>
              <a:cxnLst/>
              <a:rect l="l" t="t" r="r" b="b"/>
              <a:pathLst>
                <a:path w="2349500" h="955675">
                  <a:moveTo>
                    <a:pt x="2349436" y="955166"/>
                  </a:moveTo>
                  <a:lnTo>
                    <a:pt x="0" y="955166"/>
                  </a:lnTo>
                  <a:lnTo>
                    <a:pt x="0" y="0"/>
                  </a:lnTo>
                  <a:lnTo>
                    <a:pt x="2349436" y="0"/>
                  </a:lnTo>
                  <a:lnTo>
                    <a:pt x="2349436" y="955166"/>
                  </a:lnTo>
                  <a:close/>
                </a:path>
              </a:pathLst>
            </a:custGeom>
            <a:solidFill>
              <a:srgbClr val="005BAA"/>
            </a:solidFill>
            <a:ln w="12700">
              <a:solidFill>
                <a:srgbClr val="1879B9"/>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141" name="TextBox 140"/>
            <p:cNvSpPr txBox="1"/>
            <p:nvPr/>
          </p:nvSpPr>
          <p:spPr>
            <a:xfrm>
              <a:off x="7056507" y="5771494"/>
              <a:ext cx="3411831" cy="276999"/>
            </a:xfrm>
            <a:prstGeom prst="rect">
              <a:avLst/>
            </a:prstGeom>
            <a:noFill/>
          </p:spPr>
          <p:txBody>
            <a:bodyPr wrap="none" rtlCol="0">
              <a:spAutoFit/>
            </a:bodyPr>
            <a:lstStyle/>
            <a:p>
              <a:r>
                <a:rPr lang="en-US" sz="1200" spc="-30" dirty="0">
                  <a:solidFill>
                    <a:schemeClr val="bg1"/>
                  </a:solidFill>
                  <a:latin typeface="Arial" panose="020B0604020202020204" pitchFamily="34" charset="0"/>
                  <a:cs typeface="Arial" panose="020B0604020202020204" pitchFamily="34" charset="0"/>
                </a:rPr>
                <a:t>Claims Processing &amp; Settlement by TPA &amp; Insurer</a:t>
              </a:r>
              <a:endParaRPr lang="en-US" sz="1200" dirty="0">
                <a:solidFill>
                  <a:schemeClr val="bg1"/>
                </a:solidFill>
                <a:latin typeface="Arial" panose="020B0604020202020204" pitchFamily="34" charset="0"/>
                <a:cs typeface="Arial" panose="020B0604020202020204" pitchFamily="34" charset="0"/>
              </a:endParaRPr>
            </a:p>
          </p:txBody>
        </p:sp>
      </p:grpSp>
      <p:sp>
        <p:nvSpPr>
          <p:cNvPr id="144" name="PresentationTitle"/>
          <p:cNvSpPr txBox="1">
            <a:spLocks noChangeArrowheads="1"/>
          </p:cNvSpPr>
          <p:nvPr>
            <p:custDataLst>
              <p:tags r:id="rId2"/>
            </p:custDataLst>
          </p:nvPr>
        </p:nvSpPr>
        <p:spPr bwMode="gray">
          <a:xfrm>
            <a:off x="973400" y="751274"/>
            <a:ext cx="3112251" cy="39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Cashless Process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object 60"/>
          <p:cNvSpPr/>
          <p:nvPr/>
        </p:nvSpPr>
        <p:spPr>
          <a:xfrm>
            <a:off x="3725329" y="5982309"/>
            <a:ext cx="230504" cy="0"/>
          </a:xfrm>
          <a:custGeom>
            <a:avLst/>
            <a:gdLst/>
            <a:ahLst/>
            <a:cxnLst/>
            <a:rect l="l" t="t" r="r" b="b"/>
            <a:pathLst>
              <a:path w="230504">
                <a:moveTo>
                  <a:pt x="230327" y="0"/>
                </a:moveTo>
                <a:lnTo>
                  <a:pt x="0" y="0"/>
                </a:lnTo>
              </a:path>
            </a:pathLst>
          </a:custGeom>
          <a:ln w="12700">
            <a:solidFill>
              <a:srgbClr val="636466"/>
            </a:solidFill>
          </a:ln>
        </p:spPr>
        <p:txBody>
          <a:bodyPr wrap="square" lIns="0" tIns="0" rIns="0" bIns="0" rtlCol="0"/>
          <a:lstStyle/>
          <a:p>
            <a:endParaRPr/>
          </a:p>
        </p:txBody>
      </p:sp>
      <p:sp>
        <p:nvSpPr>
          <p:cNvPr id="185" name="object 59"/>
          <p:cNvSpPr/>
          <p:nvPr/>
        </p:nvSpPr>
        <p:spPr>
          <a:xfrm>
            <a:off x="3725331" y="2175929"/>
            <a:ext cx="230504" cy="0"/>
          </a:xfrm>
          <a:custGeom>
            <a:avLst/>
            <a:gdLst/>
            <a:ahLst/>
            <a:cxnLst/>
            <a:rect l="l" t="t" r="r" b="b"/>
            <a:pathLst>
              <a:path w="230504">
                <a:moveTo>
                  <a:pt x="230327" y="0"/>
                </a:moveTo>
                <a:lnTo>
                  <a:pt x="0" y="0"/>
                </a:lnTo>
              </a:path>
            </a:pathLst>
          </a:custGeom>
          <a:ln w="12700">
            <a:solidFill>
              <a:srgbClr val="636466"/>
            </a:solidFill>
          </a:ln>
        </p:spPr>
        <p:txBody>
          <a:bodyPr wrap="square" lIns="0" tIns="0" rIns="0" bIns="0" rtlCol="0"/>
          <a:lstStyle/>
          <a:p>
            <a:endParaRPr/>
          </a:p>
        </p:txBody>
      </p:sp>
      <p:sp>
        <p:nvSpPr>
          <p:cNvPr id="196" name="object 19"/>
          <p:cNvSpPr/>
          <p:nvPr/>
        </p:nvSpPr>
        <p:spPr>
          <a:xfrm>
            <a:off x="981916" y="4758742"/>
            <a:ext cx="2752040" cy="1375358"/>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F2F2F2"/>
          </a:solidFill>
          <a:ln>
            <a:solidFill>
              <a:srgbClr val="002C77"/>
            </a:solidFill>
          </a:ln>
        </p:spPr>
        <p:txBody>
          <a:bodyPr wrap="square" lIns="0" tIns="0" rIns="0" bIns="0" rtlCol="0"/>
          <a:lstStyle/>
          <a:p>
            <a:endParaRPr sz="1200">
              <a:latin typeface="Ubuntu" panose="020B0504030602030204"/>
            </a:endParaRPr>
          </a:p>
        </p:txBody>
      </p:sp>
      <p:sp>
        <p:nvSpPr>
          <p:cNvPr id="192" name="object 19"/>
          <p:cNvSpPr/>
          <p:nvPr/>
        </p:nvSpPr>
        <p:spPr>
          <a:xfrm>
            <a:off x="981916" y="2989819"/>
            <a:ext cx="2752040" cy="1554215"/>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F2F2F2"/>
          </a:solidFill>
          <a:ln>
            <a:solidFill>
              <a:srgbClr val="002C77"/>
            </a:solidFill>
          </a:ln>
        </p:spPr>
        <p:txBody>
          <a:bodyPr wrap="square" lIns="0" tIns="0" rIns="0" bIns="0" rtlCol="0"/>
          <a:lstStyle/>
          <a:p>
            <a:endParaRPr sz="1200">
              <a:latin typeface="Ubuntu" panose="020B0504030602030204"/>
            </a:endParaRPr>
          </a:p>
        </p:txBody>
      </p:sp>
      <p:sp>
        <p:nvSpPr>
          <p:cNvPr id="75" name="object 19"/>
          <p:cNvSpPr/>
          <p:nvPr/>
        </p:nvSpPr>
        <p:spPr>
          <a:xfrm>
            <a:off x="981916" y="1543361"/>
            <a:ext cx="2751031" cy="1231750"/>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F2F2F2"/>
          </a:solidFill>
          <a:ln>
            <a:solidFill>
              <a:srgbClr val="002C77"/>
            </a:solidFill>
          </a:ln>
        </p:spPr>
        <p:txBody>
          <a:bodyPr wrap="square" lIns="0" tIns="0" rIns="0" bIns="0" rtlCol="0"/>
          <a:lstStyle/>
          <a:p>
            <a:endParaRPr sz="1200">
              <a:latin typeface="Ubuntu" panose="020B0504030602030204"/>
            </a:endParaRPr>
          </a:p>
        </p:txBody>
      </p:sp>
      <p:sp>
        <p:nvSpPr>
          <p:cNvPr id="163" name="object 16"/>
          <p:cNvSpPr/>
          <p:nvPr/>
        </p:nvSpPr>
        <p:spPr>
          <a:xfrm>
            <a:off x="7994451" y="1757525"/>
            <a:ext cx="0" cy="365760"/>
          </a:xfrm>
          <a:custGeom>
            <a:avLst/>
            <a:gdLst/>
            <a:ahLst/>
            <a:cxnLst/>
            <a:rect l="l" t="t" r="r" b="b"/>
            <a:pathLst>
              <a:path h="283844">
                <a:moveTo>
                  <a:pt x="0" y="283616"/>
                </a:moveTo>
                <a:lnTo>
                  <a:pt x="0" y="0"/>
                </a:lnTo>
              </a:path>
            </a:pathLst>
          </a:custGeom>
          <a:ln w="12700">
            <a:solidFill>
              <a:srgbClr val="636466"/>
            </a:solidFill>
          </a:ln>
        </p:spPr>
        <p:txBody>
          <a:bodyPr wrap="square" lIns="0" tIns="0" rIns="0" bIns="0" rtlCol="0"/>
          <a:lstStyle/>
          <a:p>
            <a:endParaRPr/>
          </a:p>
        </p:txBody>
      </p:sp>
      <p:grpSp>
        <p:nvGrpSpPr>
          <p:cNvPr id="12" name="Group 11"/>
          <p:cNvGrpSpPr/>
          <p:nvPr/>
        </p:nvGrpSpPr>
        <p:grpSpPr>
          <a:xfrm>
            <a:off x="9205991" y="2553462"/>
            <a:ext cx="511613" cy="148590"/>
            <a:chOff x="9205991" y="2490683"/>
            <a:chExt cx="511613" cy="148590"/>
          </a:xfrm>
        </p:grpSpPr>
        <p:sp>
          <p:nvSpPr>
            <p:cNvPr id="153" name="object 6"/>
            <p:cNvSpPr/>
            <p:nvPr/>
          </p:nvSpPr>
          <p:spPr>
            <a:xfrm>
              <a:off x="9205991" y="2564844"/>
              <a:ext cx="436245" cy="0"/>
            </a:xfrm>
            <a:custGeom>
              <a:avLst/>
              <a:gdLst/>
              <a:ahLst/>
              <a:cxnLst/>
              <a:rect l="l" t="t" r="r" b="b"/>
              <a:pathLst>
                <a:path w="436245">
                  <a:moveTo>
                    <a:pt x="436029" y="0"/>
                  </a:moveTo>
                  <a:lnTo>
                    <a:pt x="0" y="0"/>
                  </a:lnTo>
                </a:path>
              </a:pathLst>
            </a:custGeom>
            <a:ln w="12700">
              <a:solidFill>
                <a:srgbClr val="636466"/>
              </a:solidFill>
            </a:ln>
          </p:spPr>
          <p:txBody>
            <a:bodyPr wrap="square" lIns="0" tIns="0" rIns="0" bIns="0" rtlCol="0"/>
            <a:lstStyle/>
            <a:p>
              <a:endParaRPr/>
            </a:p>
          </p:txBody>
        </p:sp>
        <p:sp>
          <p:nvSpPr>
            <p:cNvPr id="154" name="object 7"/>
            <p:cNvSpPr/>
            <p:nvPr/>
          </p:nvSpPr>
          <p:spPr>
            <a:xfrm>
              <a:off x="9630609" y="249068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grpSp>
      <p:sp>
        <p:nvSpPr>
          <p:cNvPr id="127" name="object 19"/>
          <p:cNvSpPr/>
          <p:nvPr/>
        </p:nvSpPr>
        <p:spPr>
          <a:xfrm flipV="1">
            <a:off x="981916" y="1551594"/>
            <a:ext cx="2751031" cy="290637"/>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005BAA"/>
          </a:solidFill>
        </p:spPr>
        <p:txBody>
          <a:bodyPr wrap="square" lIns="0" tIns="0" rIns="0" bIns="0" rtlCol="0"/>
          <a:lstStyle/>
          <a:p>
            <a:endParaRPr sz="1200">
              <a:latin typeface="Ubuntu" panose="020B0504030602030204"/>
            </a:endParaRPr>
          </a:p>
        </p:txBody>
      </p:sp>
      <p:sp>
        <p:nvSpPr>
          <p:cNvPr id="7" name="PresentationTitle"/>
          <p:cNvSpPr txBox="1">
            <a:spLocks noChangeArrowheads="1"/>
          </p:cNvSpPr>
          <p:nvPr>
            <p:custDataLst>
              <p:tags r:id="rId1"/>
            </p:custDataLst>
          </p:nvPr>
        </p:nvSpPr>
        <p:spPr bwMode="gray">
          <a:xfrm>
            <a:off x="3675599" y="751274"/>
            <a:ext cx="4935174"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Emergency</a:t>
            </a:r>
            <a:r>
              <a:rPr lang="en-US" sz="2300" kern="0" dirty="0">
                <a:solidFill>
                  <a:schemeClr val="tx1"/>
                </a:solidFill>
                <a:latin typeface="Arial" panose="020B0604020202020204" pitchFamily="34" charset="0"/>
                <a:cs typeface="Arial" panose="020B0604020202020204" pitchFamily="34" charset="0"/>
              </a:rPr>
              <a:t> </a:t>
            </a:r>
            <a:r>
              <a:rPr lang="en-US" sz="2300" kern="0" dirty="0">
                <a:solidFill>
                  <a:srgbClr val="005BAA"/>
                </a:solidFill>
                <a:latin typeface="Arial" panose="020B0604020202020204" pitchFamily="34" charset="0"/>
                <a:cs typeface="Arial" panose="020B0604020202020204" pitchFamily="34" charset="0"/>
              </a:rPr>
              <a:t>Hospitalization</a:t>
            </a:r>
          </a:p>
        </p:txBody>
      </p:sp>
      <p:sp>
        <p:nvSpPr>
          <p:cNvPr id="77" name="object 21"/>
          <p:cNvSpPr txBox="1"/>
          <p:nvPr/>
        </p:nvSpPr>
        <p:spPr>
          <a:xfrm>
            <a:off x="1085295" y="1606256"/>
            <a:ext cx="1925955" cy="184666"/>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Ubuntu" panose="020B0504030602030204"/>
                <a:cs typeface="Slate Pro Medium"/>
              </a:rPr>
              <a:t>Step</a:t>
            </a:r>
            <a:r>
              <a:rPr lang="en-US" sz="1200" b="1" spc="10" dirty="0">
                <a:solidFill>
                  <a:srgbClr val="FFFFFF"/>
                </a:solidFill>
                <a:latin typeface="Ubuntu" panose="020B0504030602030204"/>
                <a:cs typeface="Slate Pro Medium"/>
              </a:rPr>
              <a:t>1: </a:t>
            </a:r>
            <a:r>
              <a:rPr lang="en-US" sz="1200" spc="10" dirty="0">
                <a:solidFill>
                  <a:srgbClr val="FFFFFF"/>
                </a:solidFill>
                <a:latin typeface="Ubuntu" panose="020B0504030602030204"/>
                <a:cs typeface="Slate Pro Medium"/>
              </a:rPr>
              <a:t>Get Admitted</a:t>
            </a:r>
            <a:endParaRPr sz="1200" dirty="0">
              <a:latin typeface="Ubuntu" panose="020B0504030602030204"/>
              <a:cs typeface="Slate Pro Medium"/>
            </a:endParaRPr>
          </a:p>
        </p:txBody>
      </p:sp>
      <p:sp>
        <p:nvSpPr>
          <p:cNvPr id="78" name="object 22"/>
          <p:cNvSpPr txBox="1"/>
          <p:nvPr/>
        </p:nvSpPr>
        <p:spPr>
          <a:xfrm>
            <a:off x="1085302" y="1966951"/>
            <a:ext cx="2324036" cy="666849"/>
          </a:xfrm>
          <a:prstGeom prst="rect">
            <a:avLst/>
          </a:prstGeom>
        </p:spPr>
        <p:txBody>
          <a:bodyPr vert="horz" wrap="square" lIns="0" tIns="0" rIns="0" bIns="0" rtlCol="0">
            <a:spAutoFit/>
          </a:bodyPr>
          <a:lstStyle/>
          <a:p>
            <a:pPr marL="12700" marR="5080">
              <a:lnSpc>
                <a:spcPts val="1300"/>
              </a:lnSpc>
            </a:pPr>
            <a:r>
              <a:rPr lang="en-US" sz="1200" dirty="0">
                <a:solidFill>
                  <a:srgbClr val="595959"/>
                </a:solidFill>
                <a:latin typeface="Ubuntu" panose="020B0504030602030204"/>
                <a:cs typeface="Slate Pro Bk"/>
              </a:rPr>
              <a:t>In cases of emergency, the member should get admitted in the nearest network hospital by showing their ID card.</a:t>
            </a:r>
          </a:p>
        </p:txBody>
      </p:sp>
      <p:sp>
        <p:nvSpPr>
          <p:cNvPr id="151" name="object 4"/>
          <p:cNvSpPr/>
          <p:nvPr/>
        </p:nvSpPr>
        <p:spPr>
          <a:xfrm>
            <a:off x="7994443" y="2953805"/>
            <a:ext cx="0" cy="436245"/>
          </a:xfrm>
          <a:custGeom>
            <a:avLst/>
            <a:gdLst/>
            <a:ahLst/>
            <a:cxnLst/>
            <a:rect l="l" t="t" r="r" b="b"/>
            <a:pathLst>
              <a:path h="436245">
                <a:moveTo>
                  <a:pt x="0" y="436029"/>
                </a:moveTo>
                <a:lnTo>
                  <a:pt x="0" y="0"/>
                </a:lnTo>
              </a:path>
            </a:pathLst>
          </a:custGeom>
          <a:ln w="12700">
            <a:solidFill>
              <a:srgbClr val="636466"/>
            </a:solidFill>
          </a:ln>
        </p:spPr>
        <p:txBody>
          <a:bodyPr wrap="square" lIns="0" tIns="0" rIns="0" bIns="0" rtlCol="0"/>
          <a:lstStyle/>
          <a:p>
            <a:endParaRPr/>
          </a:p>
        </p:txBody>
      </p:sp>
      <p:sp>
        <p:nvSpPr>
          <p:cNvPr id="152" name="object 5"/>
          <p:cNvSpPr/>
          <p:nvPr/>
        </p:nvSpPr>
        <p:spPr>
          <a:xfrm>
            <a:off x="7920281" y="3378423"/>
            <a:ext cx="148590" cy="86995"/>
          </a:xfrm>
          <a:custGeom>
            <a:avLst/>
            <a:gdLst/>
            <a:ahLst/>
            <a:cxnLst/>
            <a:rect l="l" t="t" r="r" b="b"/>
            <a:pathLst>
              <a:path w="148590" h="86995">
                <a:moveTo>
                  <a:pt x="148336" y="0"/>
                </a:moveTo>
                <a:lnTo>
                  <a:pt x="0" y="0"/>
                </a:lnTo>
                <a:lnTo>
                  <a:pt x="74168" y="86868"/>
                </a:lnTo>
                <a:lnTo>
                  <a:pt x="148336" y="0"/>
                </a:lnTo>
                <a:close/>
              </a:path>
            </a:pathLst>
          </a:custGeom>
          <a:solidFill>
            <a:srgbClr val="636466"/>
          </a:solidFill>
        </p:spPr>
        <p:txBody>
          <a:bodyPr wrap="square" lIns="0" tIns="0" rIns="0" bIns="0" rtlCol="0"/>
          <a:lstStyle/>
          <a:p>
            <a:endParaRPr/>
          </a:p>
        </p:txBody>
      </p:sp>
      <p:sp>
        <p:nvSpPr>
          <p:cNvPr id="155" name="object 8"/>
          <p:cNvSpPr/>
          <p:nvPr/>
        </p:nvSpPr>
        <p:spPr>
          <a:xfrm>
            <a:off x="3949294" y="2564836"/>
            <a:ext cx="278130" cy="0"/>
          </a:xfrm>
          <a:custGeom>
            <a:avLst/>
            <a:gdLst/>
            <a:ahLst/>
            <a:cxnLst/>
            <a:rect l="l" t="t" r="r" b="b"/>
            <a:pathLst>
              <a:path w="278129">
                <a:moveTo>
                  <a:pt x="277685" y="0"/>
                </a:moveTo>
                <a:lnTo>
                  <a:pt x="0" y="0"/>
                </a:lnTo>
              </a:path>
            </a:pathLst>
          </a:custGeom>
          <a:ln w="12700">
            <a:solidFill>
              <a:srgbClr val="636466"/>
            </a:solidFill>
          </a:ln>
        </p:spPr>
        <p:txBody>
          <a:bodyPr wrap="square" lIns="0" tIns="0" rIns="0" bIns="0" rtlCol="0"/>
          <a:lstStyle/>
          <a:p>
            <a:endParaRPr/>
          </a:p>
        </p:txBody>
      </p:sp>
      <p:sp>
        <p:nvSpPr>
          <p:cNvPr id="156" name="object 9"/>
          <p:cNvSpPr/>
          <p:nvPr/>
        </p:nvSpPr>
        <p:spPr>
          <a:xfrm>
            <a:off x="4183822" y="2490683"/>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157" name="object 10"/>
          <p:cNvSpPr/>
          <p:nvPr/>
        </p:nvSpPr>
        <p:spPr>
          <a:xfrm>
            <a:off x="6459658" y="1757527"/>
            <a:ext cx="0" cy="4225290"/>
          </a:xfrm>
          <a:custGeom>
            <a:avLst/>
            <a:gdLst/>
            <a:ahLst/>
            <a:cxnLst/>
            <a:rect l="l" t="t" r="r" b="b"/>
            <a:pathLst>
              <a:path h="4225290">
                <a:moveTo>
                  <a:pt x="0" y="4224667"/>
                </a:moveTo>
                <a:lnTo>
                  <a:pt x="0" y="0"/>
                </a:lnTo>
              </a:path>
            </a:pathLst>
          </a:custGeom>
          <a:ln w="12700">
            <a:solidFill>
              <a:srgbClr val="636466"/>
            </a:solidFill>
          </a:ln>
        </p:spPr>
        <p:txBody>
          <a:bodyPr wrap="square" lIns="0" tIns="0" rIns="0" bIns="0" rtlCol="0"/>
          <a:lstStyle/>
          <a:p>
            <a:endParaRPr/>
          </a:p>
        </p:txBody>
      </p:sp>
      <p:grpSp>
        <p:nvGrpSpPr>
          <p:cNvPr id="13" name="Group 12"/>
          <p:cNvGrpSpPr/>
          <p:nvPr/>
        </p:nvGrpSpPr>
        <p:grpSpPr>
          <a:xfrm>
            <a:off x="5282914" y="4376790"/>
            <a:ext cx="148590" cy="384934"/>
            <a:chOff x="5282914" y="4376790"/>
            <a:chExt cx="148590" cy="384934"/>
          </a:xfrm>
        </p:grpSpPr>
        <p:sp>
          <p:nvSpPr>
            <p:cNvPr id="158" name="object 11"/>
            <p:cNvSpPr/>
            <p:nvPr/>
          </p:nvSpPr>
          <p:spPr>
            <a:xfrm>
              <a:off x="5357209" y="4376790"/>
              <a:ext cx="0" cy="320040"/>
            </a:xfrm>
            <a:custGeom>
              <a:avLst/>
              <a:gdLst/>
              <a:ahLst/>
              <a:cxnLst/>
              <a:rect l="l" t="t" r="r" b="b"/>
              <a:pathLst>
                <a:path h="436245">
                  <a:moveTo>
                    <a:pt x="0" y="436029"/>
                  </a:moveTo>
                  <a:lnTo>
                    <a:pt x="0" y="0"/>
                  </a:lnTo>
                </a:path>
              </a:pathLst>
            </a:custGeom>
            <a:ln w="12700">
              <a:solidFill>
                <a:srgbClr val="636466"/>
              </a:solidFill>
            </a:ln>
          </p:spPr>
          <p:txBody>
            <a:bodyPr wrap="square" lIns="0" tIns="0" rIns="0" bIns="0" rtlCol="0"/>
            <a:lstStyle/>
            <a:p>
              <a:endParaRPr/>
            </a:p>
          </p:txBody>
        </p:sp>
        <p:sp>
          <p:nvSpPr>
            <p:cNvPr id="159" name="object 12"/>
            <p:cNvSpPr/>
            <p:nvPr/>
          </p:nvSpPr>
          <p:spPr>
            <a:xfrm>
              <a:off x="5282914" y="4674729"/>
              <a:ext cx="148590" cy="86995"/>
            </a:xfrm>
            <a:custGeom>
              <a:avLst/>
              <a:gdLst/>
              <a:ahLst/>
              <a:cxnLst/>
              <a:rect l="l" t="t" r="r" b="b"/>
              <a:pathLst>
                <a:path w="148589" h="86995">
                  <a:moveTo>
                    <a:pt x="148336" y="0"/>
                  </a:moveTo>
                  <a:lnTo>
                    <a:pt x="0" y="0"/>
                  </a:lnTo>
                  <a:lnTo>
                    <a:pt x="74168" y="86868"/>
                  </a:lnTo>
                  <a:lnTo>
                    <a:pt x="148336" y="0"/>
                  </a:lnTo>
                  <a:close/>
                </a:path>
              </a:pathLst>
            </a:custGeom>
            <a:solidFill>
              <a:srgbClr val="636466"/>
            </a:solidFill>
          </p:spPr>
          <p:txBody>
            <a:bodyPr wrap="square" lIns="0" tIns="0" rIns="0" bIns="0" rtlCol="0"/>
            <a:lstStyle/>
            <a:p>
              <a:endParaRPr/>
            </a:p>
          </p:txBody>
        </p:sp>
      </p:grpSp>
      <p:sp>
        <p:nvSpPr>
          <p:cNvPr id="160" name="object 13"/>
          <p:cNvSpPr/>
          <p:nvPr/>
        </p:nvSpPr>
        <p:spPr>
          <a:xfrm>
            <a:off x="7994443" y="4376790"/>
            <a:ext cx="0" cy="365760"/>
          </a:xfrm>
          <a:custGeom>
            <a:avLst/>
            <a:gdLst/>
            <a:ahLst/>
            <a:cxnLst/>
            <a:rect l="l" t="t" r="r" b="b"/>
            <a:pathLst>
              <a:path h="436245">
                <a:moveTo>
                  <a:pt x="0" y="436029"/>
                </a:moveTo>
                <a:lnTo>
                  <a:pt x="0" y="0"/>
                </a:lnTo>
              </a:path>
            </a:pathLst>
          </a:custGeom>
          <a:ln w="12700">
            <a:solidFill>
              <a:srgbClr val="636466"/>
            </a:solidFill>
          </a:ln>
        </p:spPr>
        <p:txBody>
          <a:bodyPr wrap="square" lIns="0" tIns="0" rIns="0" bIns="0" rtlCol="0"/>
          <a:lstStyle/>
          <a:p>
            <a:endParaRPr/>
          </a:p>
        </p:txBody>
      </p:sp>
      <p:sp>
        <p:nvSpPr>
          <p:cNvPr id="161" name="object 14"/>
          <p:cNvSpPr/>
          <p:nvPr/>
        </p:nvSpPr>
        <p:spPr>
          <a:xfrm>
            <a:off x="7920281" y="4674729"/>
            <a:ext cx="148590" cy="86995"/>
          </a:xfrm>
          <a:custGeom>
            <a:avLst/>
            <a:gdLst/>
            <a:ahLst/>
            <a:cxnLst/>
            <a:rect l="l" t="t" r="r" b="b"/>
            <a:pathLst>
              <a:path w="148590" h="86995">
                <a:moveTo>
                  <a:pt x="148336" y="0"/>
                </a:moveTo>
                <a:lnTo>
                  <a:pt x="0" y="0"/>
                </a:lnTo>
                <a:lnTo>
                  <a:pt x="74168" y="86868"/>
                </a:lnTo>
                <a:lnTo>
                  <a:pt x="148336" y="0"/>
                </a:lnTo>
                <a:close/>
              </a:path>
            </a:pathLst>
          </a:custGeom>
          <a:solidFill>
            <a:srgbClr val="636466"/>
          </a:solidFill>
        </p:spPr>
        <p:txBody>
          <a:bodyPr wrap="square" lIns="0" tIns="0" rIns="0" bIns="0" rtlCol="0"/>
          <a:lstStyle/>
          <a:p>
            <a:endParaRPr/>
          </a:p>
        </p:txBody>
      </p:sp>
      <p:sp>
        <p:nvSpPr>
          <p:cNvPr id="162" name="object 15"/>
          <p:cNvSpPr/>
          <p:nvPr/>
        </p:nvSpPr>
        <p:spPr>
          <a:xfrm flipH="1">
            <a:off x="5311356" y="5724525"/>
            <a:ext cx="45719" cy="257752"/>
          </a:xfrm>
          <a:custGeom>
            <a:avLst/>
            <a:gdLst/>
            <a:ahLst/>
            <a:cxnLst/>
            <a:rect l="l" t="t" r="r" b="b"/>
            <a:pathLst>
              <a:path h="436245">
                <a:moveTo>
                  <a:pt x="0" y="436029"/>
                </a:moveTo>
                <a:lnTo>
                  <a:pt x="0" y="0"/>
                </a:lnTo>
              </a:path>
            </a:pathLst>
          </a:custGeom>
          <a:ln w="12700">
            <a:solidFill>
              <a:srgbClr val="636466"/>
            </a:solidFill>
          </a:ln>
        </p:spPr>
        <p:txBody>
          <a:bodyPr wrap="square" lIns="0" tIns="0" rIns="0" bIns="0" rtlCol="0"/>
          <a:lstStyle/>
          <a:p>
            <a:endParaRPr/>
          </a:p>
        </p:txBody>
      </p:sp>
      <p:sp>
        <p:nvSpPr>
          <p:cNvPr id="164" name="object 17"/>
          <p:cNvSpPr/>
          <p:nvPr/>
        </p:nvSpPr>
        <p:spPr>
          <a:xfrm>
            <a:off x="5357075" y="5982276"/>
            <a:ext cx="1102405" cy="45719"/>
          </a:xfrm>
          <a:custGeom>
            <a:avLst/>
            <a:gdLst/>
            <a:ahLst/>
            <a:cxnLst/>
            <a:rect l="l" t="t" r="r" b="b"/>
            <a:pathLst>
              <a:path w="1261745">
                <a:moveTo>
                  <a:pt x="1261313" y="0"/>
                </a:moveTo>
                <a:lnTo>
                  <a:pt x="0" y="0"/>
                </a:lnTo>
              </a:path>
            </a:pathLst>
          </a:custGeom>
          <a:ln w="12700">
            <a:solidFill>
              <a:srgbClr val="636466"/>
            </a:solidFill>
          </a:ln>
        </p:spPr>
        <p:txBody>
          <a:bodyPr wrap="square" lIns="0" tIns="0" rIns="0" bIns="0" rtlCol="0"/>
          <a:lstStyle/>
          <a:p>
            <a:endParaRPr/>
          </a:p>
        </p:txBody>
      </p:sp>
      <p:sp>
        <p:nvSpPr>
          <p:cNvPr id="165" name="object 18"/>
          <p:cNvSpPr/>
          <p:nvPr/>
        </p:nvSpPr>
        <p:spPr>
          <a:xfrm>
            <a:off x="6459654" y="1757502"/>
            <a:ext cx="1534795" cy="0"/>
          </a:xfrm>
          <a:custGeom>
            <a:avLst/>
            <a:gdLst/>
            <a:ahLst/>
            <a:cxnLst/>
            <a:rect l="l" t="t" r="r" b="b"/>
            <a:pathLst>
              <a:path w="1534795">
                <a:moveTo>
                  <a:pt x="1534795" y="0"/>
                </a:moveTo>
                <a:lnTo>
                  <a:pt x="0" y="0"/>
                </a:lnTo>
              </a:path>
            </a:pathLst>
          </a:custGeom>
          <a:ln w="12700">
            <a:solidFill>
              <a:srgbClr val="636466"/>
            </a:solidFill>
          </a:ln>
        </p:spPr>
        <p:txBody>
          <a:bodyPr wrap="square" lIns="0" tIns="0" rIns="0" bIns="0" rtlCol="0"/>
          <a:lstStyle/>
          <a:p>
            <a:endParaRPr/>
          </a:p>
        </p:txBody>
      </p:sp>
      <p:sp>
        <p:nvSpPr>
          <p:cNvPr id="166" name="object 28"/>
          <p:cNvSpPr/>
          <p:nvPr/>
        </p:nvSpPr>
        <p:spPr>
          <a:xfrm>
            <a:off x="6718503" y="2123284"/>
            <a:ext cx="2552065" cy="955685"/>
          </a:xfrm>
          <a:custGeom>
            <a:avLst/>
            <a:gdLst/>
            <a:ahLst/>
            <a:cxnLst/>
            <a:rect l="l" t="t" r="r" b="b"/>
            <a:pathLst>
              <a:path w="2552065" h="1028064">
                <a:moveTo>
                  <a:pt x="1275943" y="0"/>
                </a:moveTo>
                <a:lnTo>
                  <a:pt x="0" y="513943"/>
                </a:lnTo>
                <a:lnTo>
                  <a:pt x="1275943" y="1027887"/>
                </a:lnTo>
                <a:lnTo>
                  <a:pt x="2551887" y="513943"/>
                </a:lnTo>
                <a:lnTo>
                  <a:pt x="1275943" y="0"/>
                </a:lnTo>
                <a:close/>
              </a:path>
            </a:pathLst>
          </a:custGeom>
          <a:solidFill>
            <a:srgbClr val="FFFFFF"/>
          </a:solidFill>
        </p:spPr>
        <p:txBody>
          <a:bodyPr wrap="square" lIns="0" tIns="0" rIns="0" bIns="0" rtlCol="0"/>
          <a:lstStyle/>
          <a:p>
            <a:endParaRPr/>
          </a:p>
        </p:txBody>
      </p:sp>
      <p:sp>
        <p:nvSpPr>
          <p:cNvPr id="167" name="object 29"/>
          <p:cNvSpPr/>
          <p:nvPr/>
        </p:nvSpPr>
        <p:spPr>
          <a:xfrm>
            <a:off x="6718503" y="2113725"/>
            <a:ext cx="2552065" cy="1028065"/>
          </a:xfrm>
          <a:custGeom>
            <a:avLst/>
            <a:gdLst/>
            <a:ahLst/>
            <a:cxnLst/>
            <a:rect l="l" t="t" r="r" b="b"/>
            <a:pathLst>
              <a:path w="2552065" h="1028064">
                <a:moveTo>
                  <a:pt x="1275943" y="0"/>
                </a:moveTo>
                <a:lnTo>
                  <a:pt x="2551887" y="513943"/>
                </a:lnTo>
                <a:lnTo>
                  <a:pt x="1275943" y="1027887"/>
                </a:lnTo>
                <a:lnTo>
                  <a:pt x="0" y="513943"/>
                </a:lnTo>
                <a:lnTo>
                  <a:pt x="1275943" y="0"/>
                </a:lnTo>
                <a:close/>
              </a:path>
            </a:pathLst>
          </a:custGeom>
          <a:solidFill>
            <a:schemeClr val="bg1"/>
          </a:solidFill>
          <a:ln w="12700">
            <a:solidFill>
              <a:srgbClr val="002C77"/>
            </a:solidFill>
          </a:ln>
        </p:spPr>
        <p:txBody>
          <a:bodyPr wrap="square" lIns="0" tIns="0" rIns="0" bIns="0" rtlCol="0"/>
          <a:lstStyle/>
          <a:p>
            <a:endParaRPr/>
          </a:p>
        </p:txBody>
      </p:sp>
      <p:sp>
        <p:nvSpPr>
          <p:cNvPr id="169" name="object 31"/>
          <p:cNvSpPr/>
          <p:nvPr/>
        </p:nvSpPr>
        <p:spPr>
          <a:xfrm>
            <a:off x="4275670" y="2143863"/>
            <a:ext cx="1931342" cy="936039"/>
          </a:xfrm>
          <a:custGeom>
            <a:avLst/>
            <a:gdLst/>
            <a:ahLst/>
            <a:cxnLst/>
            <a:rect l="l" t="t" r="r" b="b"/>
            <a:pathLst>
              <a:path w="2162810" h="778510">
                <a:moveTo>
                  <a:pt x="2162822" y="777925"/>
                </a:moveTo>
                <a:lnTo>
                  <a:pt x="0" y="777925"/>
                </a:lnTo>
                <a:lnTo>
                  <a:pt x="0" y="0"/>
                </a:lnTo>
                <a:lnTo>
                  <a:pt x="2162822" y="0"/>
                </a:lnTo>
                <a:lnTo>
                  <a:pt x="2162822" y="777925"/>
                </a:lnTo>
                <a:close/>
              </a:path>
            </a:pathLst>
          </a:custGeom>
          <a:ln w="12700">
            <a:solidFill>
              <a:srgbClr val="002C77"/>
            </a:solidFill>
          </a:ln>
        </p:spPr>
        <p:txBody>
          <a:bodyPr wrap="square" lIns="0" tIns="0" rIns="0" bIns="0" rtlCol="0"/>
          <a:lstStyle/>
          <a:p>
            <a:endParaRPr/>
          </a:p>
        </p:txBody>
      </p:sp>
      <p:sp>
        <p:nvSpPr>
          <p:cNvPr id="170" name="object 32"/>
          <p:cNvSpPr txBox="1"/>
          <p:nvPr/>
        </p:nvSpPr>
        <p:spPr>
          <a:xfrm>
            <a:off x="4416896" y="2273830"/>
            <a:ext cx="1704713" cy="666849"/>
          </a:xfrm>
          <a:prstGeom prst="rect">
            <a:avLst/>
          </a:prstGeom>
        </p:spPr>
        <p:txBody>
          <a:bodyPr vert="horz" wrap="square" lIns="0" tIns="0" rIns="0" bIns="0" rtlCol="0">
            <a:spAutoFit/>
          </a:bodyPr>
          <a:lstStyle/>
          <a:p>
            <a:pPr marL="12700" marR="5080" indent="-635" algn="ctr">
              <a:lnSpc>
                <a:spcPts val="1300"/>
              </a:lnSpc>
            </a:pPr>
            <a:r>
              <a:rPr sz="1200" b="0" dirty="0">
                <a:solidFill>
                  <a:srgbClr val="595959"/>
                </a:solidFill>
                <a:latin typeface="Ubuntu" panose="020B0504030602030204"/>
                <a:cs typeface="Slate Pro Bk"/>
              </a:rPr>
              <a:t>Member gets admi</a:t>
            </a:r>
            <a:r>
              <a:rPr sz="1200" b="0" spc="-15" dirty="0">
                <a:solidFill>
                  <a:srgbClr val="595959"/>
                </a:solidFill>
                <a:latin typeface="Ubuntu" panose="020B0504030602030204"/>
                <a:cs typeface="Slate Pro Bk"/>
              </a:rPr>
              <a:t>t</a:t>
            </a:r>
            <a:r>
              <a:rPr sz="1200" b="0" dirty="0">
                <a:solidFill>
                  <a:srgbClr val="595959"/>
                </a:solidFill>
                <a:latin typeface="Ubuntu" panose="020B0504030602030204"/>
                <a:cs typeface="Slate Pro Bk"/>
              </a:rPr>
              <a:t>ted in the hospital in case of eme</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gency by showing his ID Ca</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d.</a:t>
            </a:r>
            <a:endParaRPr sz="1200" dirty="0">
              <a:solidFill>
                <a:srgbClr val="595959"/>
              </a:solidFill>
              <a:latin typeface="Ubuntu" panose="020B0504030602030204"/>
              <a:cs typeface="Slate Pro Bk"/>
            </a:endParaRPr>
          </a:p>
        </p:txBody>
      </p:sp>
      <p:sp>
        <p:nvSpPr>
          <p:cNvPr id="171" name="object 33"/>
          <p:cNvSpPr/>
          <p:nvPr/>
        </p:nvSpPr>
        <p:spPr>
          <a:xfrm>
            <a:off x="4275670" y="3472191"/>
            <a:ext cx="1931342" cy="908873"/>
          </a:xfrm>
          <a:custGeom>
            <a:avLst/>
            <a:gdLst/>
            <a:ahLst/>
            <a:cxnLst/>
            <a:rect l="l" t="t" r="r" b="b"/>
            <a:pathLst>
              <a:path w="2162810" h="778510">
                <a:moveTo>
                  <a:pt x="2162822" y="777925"/>
                </a:moveTo>
                <a:lnTo>
                  <a:pt x="0" y="777925"/>
                </a:lnTo>
                <a:lnTo>
                  <a:pt x="0" y="0"/>
                </a:lnTo>
                <a:lnTo>
                  <a:pt x="2162822" y="0"/>
                </a:lnTo>
                <a:lnTo>
                  <a:pt x="2162822" y="777925"/>
                </a:lnTo>
                <a:close/>
              </a:path>
            </a:pathLst>
          </a:custGeom>
          <a:ln w="12700">
            <a:solidFill>
              <a:srgbClr val="002C77"/>
            </a:solidFill>
          </a:ln>
        </p:spPr>
        <p:txBody>
          <a:bodyPr wrap="square" lIns="0" tIns="0" rIns="0" bIns="0" rtlCol="0"/>
          <a:lstStyle/>
          <a:p>
            <a:endParaRPr/>
          </a:p>
        </p:txBody>
      </p:sp>
      <p:sp>
        <p:nvSpPr>
          <p:cNvPr id="172" name="object 34"/>
          <p:cNvSpPr txBox="1"/>
          <p:nvPr/>
        </p:nvSpPr>
        <p:spPr>
          <a:xfrm>
            <a:off x="4356484" y="3602039"/>
            <a:ext cx="1765125" cy="666849"/>
          </a:xfrm>
          <a:prstGeom prst="rect">
            <a:avLst/>
          </a:prstGeom>
        </p:spPr>
        <p:txBody>
          <a:bodyPr vert="horz" wrap="square" lIns="0" tIns="0" rIns="0" bIns="0" rtlCol="0">
            <a:spAutoFit/>
          </a:bodyPr>
          <a:lstStyle/>
          <a:p>
            <a:pPr marL="12700" marR="5080" indent="-635" algn="ctr">
              <a:lnSpc>
                <a:spcPts val="1300"/>
              </a:lnSpc>
            </a:pPr>
            <a:r>
              <a:rPr sz="1200" b="0" dirty="0">
                <a:solidFill>
                  <a:srgbClr val="595959"/>
                </a:solidFill>
                <a:latin typeface="Ubuntu" panose="020B0504030602030204"/>
                <a:cs typeface="Slate Pro Bk"/>
              </a:rPr>
              <a:t>Membe</a:t>
            </a:r>
            <a:r>
              <a:rPr sz="1200" b="0" spc="-110"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/Hospital applies for p</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e-authorization to MediA</a:t>
            </a:r>
            <a:r>
              <a:rPr sz="1200" b="0" spc="-15" dirty="0">
                <a:solidFill>
                  <a:srgbClr val="595959"/>
                </a:solidFill>
                <a:latin typeface="Ubuntu" panose="020B0504030602030204"/>
                <a:cs typeface="Slate Pro Bk"/>
              </a:rPr>
              <a:t>s</a:t>
            </a:r>
            <a:r>
              <a:rPr sz="1200" b="0" dirty="0">
                <a:solidFill>
                  <a:srgbClr val="595959"/>
                </a:solidFill>
                <a:latin typeface="Ubuntu" panose="020B0504030602030204"/>
                <a:cs typeface="Slate Pro Bk"/>
              </a:rPr>
              <a:t>sist within 24 hrs of admi</a:t>
            </a:r>
            <a:r>
              <a:rPr sz="1200" b="0" spc="-15" dirty="0">
                <a:solidFill>
                  <a:srgbClr val="595959"/>
                </a:solidFill>
                <a:latin typeface="Ubuntu" panose="020B0504030602030204"/>
                <a:cs typeface="Slate Pro Bk"/>
              </a:rPr>
              <a:t>s</a:t>
            </a:r>
            <a:r>
              <a:rPr sz="1200" b="0" dirty="0">
                <a:solidFill>
                  <a:srgbClr val="595959"/>
                </a:solidFill>
                <a:latin typeface="Ubuntu" panose="020B0504030602030204"/>
                <a:cs typeface="Slate Pro Bk"/>
              </a:rPr>
              <a:t>sion.</a:t>
            </a:r>
            <a:endParaRPr sz="1200" dirty="0">
              <a:solidFill>
                <a:srgbClr val="595959"/>
              </a:solidFill>
              <a:latin typeface="Ubuntu" panose="020B0504030602030204"/>
              <a:cs typeface="Slate Pro Bk"/>
            </a:endParaRPr>
          </a:p>
        </p:txBody>
      </p:sp>
      <p:sp>
        <p:nvSpPr>
          <p:cNvPr id="173" name="object 35"/>
          <p:cNvSpPr/>
          <p:nvPr/>
        </p:nvSpPr>
        <p:spPr>
          <a:xfrm>
            <a:off x="4275670" y="4768253"/>
            <a:ext cx="1931342" cy="956272"/>
          </a:xfrm>
          <a:custGeom>
            <a:avLst/>
            <a:gdLst/>
            <a:ahLst/>
            <a:cxnLst/>
            <a:rect l="l" t="t" r="r" b="b"/>
            <a:pathLst>
              <a:path w="2162810" h="778510">
                <a:moveTo>
                  <a:pt x="2162822" y="777925"/>
                </a:moveTo>
                <a:lnTo>
                  <a:pt x="0" y="777925"/>
                </a:lnTo>
                <a:lnTo>
                  <a:pt x="0" y="0"/>
                </a:lnTo>
                <a:lnTo>
                  <a:pt x="2162822" y="0"/>
                </a:lnTo>
                <a:lnTo>
                  <a:pt x="2162822" y="777925"/>
                </a:lnTo>
                <a:close/>
              </a:path>
            </a:pathLst>
          </a:custGeom>
          <a:ln w="12700">
            <a:solidFill>
              <a:srgbClr val="002C77"/>
            </a:solidFill>
          </a:ln>
        </p:spPr>
        <p:txBody>
          <a:bodyPr wrap="square" lIns="0" tIns="0" rIns="0" bIns="0" rtlCol="0"/>
          <a:lstStyle/>
          <a:p>
            <a:endParaRPr/>
          </a:p>
        </p:txBody>
      </p:sp>
      <p:sp>
        <p:nvSpPr>
          <p:cNvPr id="179" name="object 53"/>
          <p:cNvSpPr/>
          <p:nvPr/>
        </p:nvSpPr>
        <p:spPr>
          <a:xfrm>
            <a:off x="3955656" y="4702117"/>
            <a:ext cx="0" cy="1280160"/>
          </a:xfrm>
          <a:custGeom>
            <a:avLst/>
            <a:gdLst/>
            <a:ahLst/>
            <a:cxnLst/>
            <a:rect l="l" t="t" r="r" b="b"/>
            <a:pathLst>
              <a:path h="1514475">
                <a:moveTo>
                  <a:pt x="0" y="1514157"/>
                </a:moveTo>
                <a:lnTo>
                  <a:pt x="0" y="0"/>
                </a:lnTo>
              </a:path>
            </a:pathLst>
          </a:custGeom>
          <a:ln w="12700">
            <a:solidFill>
              <a:srgbClr val="636466"/>
            </a:solidFill>
          </a:ln>
        </p:spPr>
        <p:txBody>
          <a:bodyPr wrap="square" lIns="0" tIns="0" rIns="0" bIns="0" rtlCol="0"/>
          <a:lstStyle/>
          <a:p>
            <a:endParaRPr/>
          </a:p>
        </p:txBody>
      </p:sp>
      <p:sp>
        <p:nvSpPr>
          <p:cNvPr id="180" name="object 54"/>
          <p:cNvSpPr/>
          <p:nvPr/>
        </p:nvSpPr>
        <p:spPr>
          <a:xfrm>
            <a:off x="3955655" y="2175915"/>
            <a:ext cx="240497" cy="1118370"/>
          </a:xfrm>
          <a:custGeom>
            <a:avLst/>
            <a:gdLst/>
            <a:ahLst/>
            <a:cxnLst/>
            <a:rect l="l" t="t" r="r" b="b"/>
            <a:pathLst>
              <a:path h="939800">
                <a:moveTo>
                  <a:pt x="0" y="939609"/>
                </a:moveTo>
                <a:lnTo>
                  <a:pt x="0" y="0"/>
                </a:lnTo>
              </a:path>
            </a:pathLst>
          </a:custGeom>
          <a:ln w="12700">
            <a:solidFill>
              <a:srgbClr val="636466"/>
            </a:solidFill>
          </a:ln>
        </p:spPr>
        <p:txBody>
          <a:bodyPr wrap="square" lIns="0" tIns="0" rIns="0" bIns="0" rtlCol="0"/>
          <a:lstStyle/>
          <a:p>
            <a:endParaRPr/>
          </a:p>
        </p:txBody>
      </p:sp>
      <p:sp>
        <p:nvSpPr>
          <p:cNvPr id="181" name="object 55"/>
          <p:cNvSpPr txBox="1"/>
          <p:nvPr/>
        </p:nvSpPr>
        <p:spPr>
          <a:xfrm>
            <a:off x="7625928" y="3168940"/>
            <a:ext cx="233679" cy="184666"/>
          </a:xfrm>
          <a:prstGeom prst="rect">
            <a:avLst/>
          </a:prstGeom>
        </p:spPr>
        <p:txBody>
          <a:bodyPr vert="horz" wrap="square" lIns="0" tIns="0" rIns="0" bIns="0" rtlCol="0">
            <a:spAutoFit/>
          </a:bodyPr>
          <a:lstStyle/>
          <a:p>
            <a:pPr marL="12700">
              <a:lnSpc>
                <a:spcPct val="100000"/>
              </a:lnSpc>
            </a:pPr>
            <a:r>
              <a:rPr lang="en-US" sz="1200" spc="-114" dirty="0">
                <a:solidFill>
                  <a:srgbClr val="595959"/>
                </a:solidFill>
                <a:latin typeface="Ubuntu" panose="020B0504030602030204"/>
                <a:cs typeface="Slate Pro Bk"/>
              </a:rPr>
              <a:t>Yes</a:t>
            </a:r>
            <a:endParaRPr sz="1200" dirty="0">
              <a:solidFill>
                <a:srgbClr val="595959"/>
              </a:solidFill>
              <a:latin typeface="Ubuntu" panose="020B0504030602030204"/>
              <a:cs typeface="Slate Pro Bk"/>
            </a:endParaRPr>
          </a:p>
        </p:txBody>
      </p:sp>
      <p:sp>
        <p:nvSpPr>
          <p:cNvPr id="182" name="object 56"/>
          <p:cNvSpPr txBox="1"/>
          <p:nvPr/>
        </p:nvSpPr>
        <p:spPr>
          <a:xfrm>
            <a:off x="9321219" y="2312642"/>
            <a:ext cx="211454" cy="184666"/>
          </a:xfrm>
          <a:prstGeom prst="rect">
            <a:avLst/>
          </a:prstGeom>
        </p:spPr>
        <p:txBody>
          <a:bodyPr vert="horz" wrap="square" lIns="0" tIns="0" rIns="0" bIns="0" rtlCol="0">
            <a:spAutoFit/>
          </a:bodyPr>
          <a:lstStyle/>
          <a:p>
            <a:pPr marL="12700">
              <a:lnSpc>
                <a:spcPct val="100000"/>
              </a:lnSpc>
            </a:pPr>
            <a:r>
              <a:rPr lang="en-US" sz="1200" b="0" dirty="0">
                <a:solidFill>
                  <a:srgbClr val="595959"/>
                </a:solidFill>
                <a:latin typeface="Ubuntu" panose="020B0504030602030204"/>
                <a:cs typeface="Slate Pro Bk"/>
              </a:rPr>
              <a:t>No</a:t>
            </a:r>
            <a:endParaRPr sz="1200" dirty="0">
              <a:solidFill>
                <a:srgbClr val="595959"/>
              </a:solidFill>
              <a:latin typeface="Ubuntu" panose="020B0504030602030204"/>
              <a:cs typeface="Slate Pro Bk"/>
            </a:endParaRPr>
          </a:p>
        </p:txBody>
      </p:sp>
      <p:sp>
        <p:nvSpPr>
          <p:cNvPr id="184" name="object 58"/>
          <p:cNvSpPr txBox="1"/>
          <p:nvPr/>
        </p:nvSpPr>
        <p:spPr>
          <a:xfrm>
            <a:off x="3887842" y="3459592"/>
            <a:ext cx="135890" cy="1256754"/>
          </a:xfrm>
          <a:prstGeom prst="rect">
            <a:avLst/>
          </a:prstGeom>
        </p:spPr>
        <p:txBody>
          <a:bodyPr vert="horz" wrap="square" lIns="0" tIns="0" rIns="0" bIns="0" rtlCol="0">
            <a:spAutoFit/>
          </a:bodyPr>
          <a:lstStyle/>
          <a:p>
            <a:pPr marL="20320" marR="5080" indent="-7620" algn="just">
              <a:lnSpc>
                <a:spcPts val="1350"/>
              </a:lnSpc>
            </a:pPr>
            <a:r>
              <a:rPr lang="en-US" sz="1200" b="0" dirty="0">
                <a:solidFill>
                  <a:srgbClr val="414042"/>
                </a:solidFill>
                <a:latin typeface="Ubuntu" panose="020B0504030602030204"/>
                <a:cs typeface="Slate Pro Bk"/>
              </a:rPr>
              <a:t>P</a:t>
            </a:r>
          </a:p>
          <a:p>
            <a:pPr marL="20320" marR="5080" indent="-7620" algn="just">
              <a:lnSpc>
                <a:spcPts val="1350"/>
              </a:lnSpc>
            </a:pPr>
            <a:r>
              <a:rPr lang="en-US" sz="1200" dirty="0">
                <a:solidFill>
                  <a:srgbClr val="414042"/>
                </a:solidFill>
                <a:latin typeface="Ubuntu" panose="020B0504030602030204"/>
                <a:cs typeface="Slate Pro Bk"/>
              </a:rPr>
              <a:t>R</a:t>
            </a:r>
            <a:endParaRPr lang="en-US" sz="1200" b="0" dirty="0">
              <a:solidFill>
                <a:srgbClr val="414042"/>
              </a:solidFill>
              <a:latin typeface="Ubuntu" panose="020B0504030602030204"/>
              <a:cs typeface="Slate Pro Bk"/>
            </a:endParaRPr>
          </a:p>
          <a:p>
            <a:pPr marL="20320" marR="5080" indent="-7620" algn="just">
              <a:lnSpc>
                <a:spcPts val="1350"/>
              </a:lnSpc>
            </a:pPr>
            <a:r>
              <a:rPr sz="1200" b="0" dirty="0">
                <a:solidFill>
                  <a:srgbClr val="414042"/>
                </a:solidFill>
                <a:latin typeface="Ubuntu" panose="020B0504030602030204"/>
                <a:cs typeface="Slate Pro Bk"/>
              </a:rPr>
              <a:t>O C E S S</a:t>
            </a:r>
            <a:endParaRPr sz="1200" dirty="0">
              <a:latin typeface="Ubuntu" panose="020B0504030602030204"/>
              <a:cs typeface="Slate Pro Bk"/>
            </a:endParaRPr>
          </a:p>
        </p:txBody>
      </p:sp>
      <p:sp>
        <p:nvSpPr>
          <p:cNvPr id="191" name="object 19"/>
          <p:cNvSpPr/>
          <p:nvPr/>
        </p:nvSpPr>
        <p:spPr>
          <a:xfrm flipV="1">
            <a:off x="981916" y="2989869"/>
            <a:ext cx="2752040" cy="290637"/>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005BAA"/>
          </a:solidFill>
        </p:spPr>
        <p:txBody>
          <a:bodyPr wrap="square" lIns="0" tIns="0" rIns="0" bIns="0" rtlCol="0"/>
          <a:lstStyle/>
          <a:p>
            <a:endParaRPr sz="1200">
              <a:latin typeface="Ubuntu" panose="020B0504030602030204"/>
            </a:endParaRPr>
          </a:p>
        </p:txBody>
      </p:sp>
      <p:sp>
        <p:nvSpPr>
          <p:cNvPr id="193" name="object 21"/>
          <p:cNvSpPr txBox="1"/>
          <p:nvPr/>
        </p:nvSpPr>
        <p:spPr>
          <a:xfrm>
            <a:off x="1085295" y="3044531"/>
            <a:ext cx="2642787" cy="184666"/>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Ubuntu" panose="020B0504030602030204"/>
                <a:cs typeface="Slate Pro Medium"/>
              </a:rPr>
              <a:t>Step</a:t>
            </a:r>
            <a:r>
              <a:rPr lang="en-US" sz="1200" b="1" spc="10" dirty="0">
                <a:solidFill>
                  <a:srgbClr val="FFFFFF"/>
                </a:solidFill>
                <a:latin typeface="Ubuntu" panose="020B0504030602030204"/>
                <a:cs typeface="Slate Pro Medium"/>
              </a:rPr>
              <a:t>2: </a:t>
            </a:r>
            <a:r>
              <a:rPr lang="en-US" sz="1200" spc="10" dirty="0">
                <a:solidFill>
                  <a:srgbClr val="FFFFFF"/>
                </a:solidFill>
                <a:latin typeface="Ubuntu" panose="020B0504030602030204"/>
                <a:cs typeface="Slate Pro Medium"/>
              </a:rPr>
              <a:t>Pre-authorization by hospital</a:t>
            </a:r>
            <a:endParaRPr sz="1200" dirty="0">
              <a:latin typeface="Ubuntu" panose="020B0504030602030204"/>
              <a:cs typeface="Slate Pro Medium"/>
            </a:endParaRPr>
          </a:p>
        </p:txBody>
      </p:sp>
      <p:sp>
        <p:nvSpPr>
          <p:cNvPr id="194" name="object 22"/>
          <p:cNvSpPr txBox="1"/>
          <p:nvPr/>
        </p:nvSpPr>
        <p:spPr>
          <a:xfrm>
            <a:off x="1085302" y="3405226"/>
            <a:ext cx="2573410" cy="1000274"/>
          </a:xfrm>
          <a:prstGeom prst="rect">
            <a:avLst/>
          </a:prstGeom>
        </p:spPr>
        <p:txBody>
          <a:bodyPr vert="horz" wrap="square" lIns="0" tIns="0" rIns="0" bIns="0" rtlCol="0">
            <a:spAutoFit/>
          </a:bodyPr>
          <a:lstStyle/>
          <a:p>
            <a:pPr marL="12700" marR="5080">
              <a:lnSpc>
                <a:spcPts val="1300"/>
              </a:lnSpc>
            </a:pPr>
            <a:r>
              <a:rPr lang="en-US" sz="1200" dirty="0">
                <a:solidFill>
                  <a:srgbClr val="595959"/>
                </a:solidFill>
                <a:latin typeface="Ubuntu" panose="020B0504030602030204"/>
                <a:cs typeface="Slate Pro Bk"/>
              </a:rPr>
              <a:t>Inform the call centre within 24 hours about the hospitalization &amp; seek pre-authorization. The pre-authorization letter would be directly given to the hospital. In case of denial member would be informed directly.</a:t>
            </a:r>
          </a:p>
        </p:txBody>
      </p:sp>
      <p:sp>
        <p:nvSpPr>
          <p:cNvPr id="195" name="object 19"/>
          <p:cNvSpPr/>
          <p:nvPr/>
        </p:nvSpPr>
        <p:spPr>
          <a:xfrm flipV="1">
            <a:off x="981916" y="4761519"/>
            <a:ext cx="2752040" cy="290637"/>
          </a:xfrm>
          <a:custGeom>
            <a:avLst/>
            <a:gdLst/>
            <a:ahLst/>
            <a:cxnLst/>
            <a:rect l="l" t="t" r="r" b="b"/>
            <a:pathLst>
              <a:path w="2768600" h="1702435">
                <a:moveTo>
                  <a:pt x="2768600" y="1702193"/>
                </a:moveTo>
                <a:lnTo>
                  <a:pt x="0" y="1702193"/>
                </a:lnTo>
                <a:lnTo>
                  <a:pt x="0" y="0"/>
                </a:lnTo>
                <a:lnTo>
                  <a:pt x="2768600" y="0"/>
                </a:lnTo>
                <a:lnTo>
                  <a:pt x="2768600" y="1702193"/>
                </a:lnTo>
                <a:close/>
              </a:path>
            </a:pathLst>
          </a:custGeom>
          <a:solidFill>
            <a:srgbClr val="005BAA"/>
          </a:solidFill>
        </p:spPr>
        <p:txBody>
          <a:bodyPr wrap="square" lIns="0" tIns="0" rIns="0" bIns="0" rtlCol="0"/>
          <a:lstStyle/>
          <a:p>
            <a:endParaRPr sz="1200">
              <a:latin typeface="Ubuntu" panose="020B0504030602030204"/>
            </a:endParaRPr>
          </a:p>
        </p:txBody>
      </p:sp>
      <p:sp>
        <p:nvSpPr>
          <p:cNvPr id="197" name="object 21"/>
          <p:cNvSpPr txBox="1"/>
          <p:nvPr/>
        </p:nvSpPr>
        <p:spPr>
          <a:xfrm>
            <a:off x="1085295" y="4816181"/>
            <a:ext cx="2642787" cy="184666"/>
          </a:xfrm>
          <a:prstGeom prst="rect">
            <a:avLst/>
          </a:prstGeom>
        </p:spPr>
        <p:txBody>
          <a:bodyPr vert="horz" wrap="square" lIns="0" tIns="0" rIns="0" bIns="0" rtlCol="0">
            <a:spAutoFit/>
          </a:bodyPr>
          <a:lstStyle/>
          <a:p>
            <a:pPr marL="12700">
              <a:lnSpc>
                <a:spcPct val="100000"/>
              </a:lnSpc>
            </a:pPr>
            <a:r>
              <a:rPr sz="1200" b="1" spc="10" dirty="0">
                <a:solidFill>
                  <a:srgbClr val="FFFFFF"/>
                </a:solidFill>
                <a:latin typeface="Ubuntu" panose="020B0504030602030204"/>
                <a:cs typeface="Slate Pro Medium"/>
              </a:rPr>
              <a:t>Step</a:t>
            </a:r>
            <a:r>
              <a:rPr lang="en-US" sz="1200" b="1" spc="10" dirty="0">
                <a:solidFill>
                  <a:srgbClr val="FFFFFF"/>
                </a:solidFill>
                <a:latin typeface="Ubuntu" panose="020B0504030602030204"/>
                <a:cs typeface="Slate Pro Medium"/>
              </a:rPr>
              <a:t>3: </a:t>
            </a:r>
            <a:r>
              <a:rPr lang="en-US" sz="1200" spc="10" dirty="0">
                <a:solidFill>
                  <a:srgbClr val="FFFFFF"/>
                </a:solidFill>
                <a:latin typeface="Ubuntu" panose="020B0504030602030204"/>
                <a:cs typeface="Slate Pro Medium"/>
              </a:rPr>
              <a:t>Pre-authorization by hospital</a:t>
            </a:r>
            <a:endParaRPr sz="1200" dirty="0">
              <a:latin typeface="Ubuntu" panose="020B0504030602030204"/>
              <a:cs typeface="Slate Pro Medium"/>
            </a:endParaRPr>
          </a:p>
        </p:txBody>
      </p:sp>
      <p:sp>
        <p:nvSpPr>
          <p:cNvPr id="198" name="object 22"/>
          <p:cNvSpPr txBox="1"/>
          <p:nvPr/>
        </p:nvSpPr>
        <p:spPr>
          <a:xfrm>
            <a:off x="1085302" y="5176876"/>
            <a:ext cx="2573410" cy="833562"/>
          </a:xfrm>
          <a:prstGeom prst="rect">
            <a:avLst/>
          </a:prstGeom>
        </p:spPr>
        <p:txBody>
          <a:bodyPr vert="horz" wrap="square" lIns="0" tIns="0" rIns="0" bIns="0" rtlCol="0">
            <a:spAutoFit/>
          </a:bodyPr>
          <a:lstStyle/>
          <a:p>
            <a:pPr marL="12700" marR="5080">
              <a:lnSpc>
                <a:spcPts val="1300"/>
              </a:lnSpc>
            </a:pPr>
            <a:r>
              <a:rPr lang="en-US" sz="1200" dirty="0">
                <a:solidFill>
                  <a:srgbClr val="595959"/>
                </a:solidFill>
                <a:latin typeface="Ubuntu" panose="020B0504030602030204"/>
                <a:cs typeface="Slate Pro Bk"/>
              </a:rPr>
              <a:t>After your hospitalization employee has to pay only the Non-medical expenses, co-pay (as applicable)  and hospitalization bill in will be sent directly to, and settled by MediAssist.</a:t>
            </a:r>
          </a:p>
        </p:txBody>
      </p:sp>
      <p:sp>
        <p:nvSpPr>
          <p:cNvPr id="200" name="object 34"/>
          <p:cNvSpPr txBox="1"/>
          <p:nvPr/>
        </p:nvSpPr>
        <p:spPr>
          <a:xfrm>
            <a:off x="4356484" y="4906964"/>
            <a:ext cx="1775284" cy="666849"/>
          </a:xfrm>
          <a:prstGeom prst="rect">
            <a:avLst/>
          </a:prstGeom>
        </p:spPr>
        <p:txBody>
          <a:bodyPr vert="horz" wrap="square" lIns="0" tIns="0" rIns="0" bIns="0" rtlCol="0">
            <a:spAutoFit/>
          </a:bodyPr>
          <a:lstStyle/>
          <a:p>
            <a:pPr marL="12700" marR="5080" indent="-635" algn="ctr">
              <a:lnSpc>
                <a:spcPts val="1300"/>
              </a:lnSpc>
            </a:pPr>
            <a:r>
              <a:rPr lang="en-US" sz="1200" dirty="0">
                <a:solidFill>
                  <a:srgbClr val="595959"/>
                </a:solidFill>
                <a:latin typeface="Ubuntu" panose="020B0504030602030204"/>
                <a:cs typeface="Slate Pro Bk"/>
              </a:rPr>
              <a:t>MediAssist verifies applicability of the claim to be registered and issue pre-authorization.</a:t>
            </a:r>
            <a:endParaRPr sz="1200" dirty="0">
              <a:solidFill>
                <a:srgbClr val="595959"/>
              </a:solidFill>
              <a:latin typeface="Ubuntu" panose="020B0504030602030204"/>
              <a:cs typeface="Slate Pro Bk"/>
            </a:endParaRPr>
          </a:p>
        </p:txBody>
      </p:sp>
      <p:sp>
        <p:nvSpPr>
          <p:cNvPr id="201" name="TextBox 200"/>
          <p:cNvSpPr txBox="1"/>
          <p:nvPr/>
        </p:nvSpPr>
        <p:spPr>
          <a:xfrm>
            <a:off x="7288956" y="2325107"/>
            <a:ext cx="1411159" cy="630942"/>
          </a:xfrm>
          <a:prstGeom prst="rect">
            <a:avLst/>
          </a:prstGeom>
          <a:noFill/>
        </p:spPr>
        <p:txBody>
          <a:bodyPr wrap="square" rtlCol="0">
            <a:spAutoFit/>
          </a:bodyPr>
          <a:lstStyle/>
          <a:p>
            <a:pPr algn="ctr">
              <a:lnSpc>
                <a:spcPts val="1400"/>
              </a:lnSpc>
            </a:pPr>
            <a:r>
              <a:rPr lang="en-US" sz="1200" dirty="0">
                <a:solidFill>
                  <a:srgbClr val="595959"/>
                </a:solidFill>
                <a:latin typeface="Ubuntu" panose="020B0504030602030204"/>
                <a:cs typeface="Slate Pro Bk"/>
              </a:rPr>
              <a:t>pre-authorization given by MediAssist</a:t>
            </a:r>
            <a:endParaRPr lang="en-US" dirty="0">
              <a:solidFill>
                <a:srgbClr val="595959"/>
              </a:solidFill>
            </a:endParaRPr>
          </a:p>
        </p:txBody>
      </p:sp>
      <p:sp>
        <p:nvSpPr>
          <p:cNvPr id="202" name="object 31"/>
          <p:cNvSpPr/>
          <p:nvPr/>
        </p:nvSpPr>
        <p:spPr>
          <a:xfrm>
            <a:off x="9714445" y="2159738"/>
            <a:ext cx="1276124" cy="936039"/>
          </a:xfrm>
          <a:custGeom>
            <a:avLst/>
            <a:gdLst/>
            <a:ahLst/>
            <a:cxnLst/>
            <a:rect l="l" t="t" r="r" b="b"/>
            <a:pathLst>
              <a:path w="2162810" h="778510">
                <a:moveTo>
                  <a:pt x="2162822" y="777925"/>
                </a:moveTo>
                <a:lnTo>
                  <a:pt x="0" y="777925"/>
                </a:lnTo>
                <a:lnTo>
                  <a:pt x="0" y="0"/>
                </a:lnTo>
                <a:lnTo>
                  <a:pt x="2162822" y="0"/>
                </a:lnTo>
                <a:lnTo>
                  <a:pt x="2162822" y="777925"/>
                </a:lnTo>
                <a:close/>
              </a:path>
            </a:pathLst>
          </a:custGeom>
          <a:solidFill>
            <a:srgbClr val="005BAA"/>
          </a:solidFill>
          <a:ln w="12700">
            <a:solidFill>
              <a:srgbClr val="002C77"/>
            </a:solidFill>
          </a:ln>
        </p:spPr>
        <p:txBody>
          <a:bodyPr wrap="square" lIns="0" tIns="0" rIns="0" bIns="0" rtlCol="0"/>
          <a:lstStyle/>
          <a:p>
            <a:endParaRPr/>
          </a:p>
        </p:txBody>
      </p:sp>
      <p:sp>
        <p:nvSpPr>
          <p:cNvPr id="203" name="object 32"/>
          <p:cNvSpPr txBox="1"/>
          <p:nvPr/>
        </p:nvSpPr>
        <p:spPr>
          <a:xfrm>
            <a:off x="9776444" y="2358453"/>
            <a:ext cx="1134898" cy="538609"/>
          </a:xfrm>
          <a:prstGeom prst="rect">
            <a:avLst/>
          </a:prstGeom>
        </p:spPr>
        <p:txBody>
          <a:bodyPr vert="horz" wrap="square" lIns="0" tIns="0" rIns="0" bIns="0" rtlCol="0">
            <a:spAutoFit/>
          </a:bodyPr>
          <a:lstStyle/>
          <a:p>
            <a:pPr marL="12700" marR="5080" indent="-635" algn="ctr">
              <a:lnSpc>
                <a:spcPts val="1350"/>
              </a:lnSpc>
            </a:pPr>
            <a:r>
              <a:rPr lang="en-US" sz="1200" dirty="0">
                <a:solidFill>
                  <a:schemeClr val="bg1"/>
                </a:solidFill>
                <a:latin typeface="Ubuntu" panose="020B0504030602030204"/>
                <a:cs typeface="Slate Pro Bk"/>
              </a:rPr>
              <a:t>Non cashless Hospitalization Process</a:t>
            </a:r>
          </a:p>
        </p:txBody>
      </p:sp>
      <p:sp>
        <p:nvSpPr>
          <p:cNvPr id="204" name="object 33"/>
          <p:cNvSpPr/>
          <p:nvPr/>
        </p:nvSpPr>
        <p:spPr>
          <a:xfrm>
            <a:off x="7028864" y="3472191"/>
            <a:ext cx="1931342" cy="908873"/>
          </a:xfrm>
          <a:custGeom>
            <a:avLst/>
            <a:gdLst/>
            <a:ahLst/>
            <a:cxnLst/>
            <a:rect l="l" t="t" r="r" b="b"/>
            <a:pathLst>
              <a:path w="2162810" h="778510">
                <a:moveTo>
                  <a:pt x="2162822" y="777925"/>
                </a:moveTo>
                <a:lnTo>
                  <a:pt x="0" y="777925"/>
                </a:lnTo>
                <a:lnTo>
                  <a:pt x="0" y="0"/>
                </a:lnTo>
                <a:lnTo>
                  <a:pt x="2162822" y="0"/>
                </a:lnTo>
                <a:lnTo>
                  <a:pt x="2162822" y="777925"/>
                </a:lnTo>
                <a:close/>
              </a:path>
            </a:pathLst>
          </a:custGeom>
          <a:ln w="12700">
            <a:solidFill>
              <a:srgbClr val="002C77"/>
            </a:solidFill>
          </a:ln>
        </p:spPr>
        <p:txBody>
          <a:bodyPr wrap="square" lIns="0" tIns="0" rIns="0" bIns="0" rtlCol="0"/>
          <a:lstStyle/>
          <a:p>
            <a:endParaRPr/>
          </a:p>
        </p:txBody>
      </p:sp>
      <p:sp>
        <p:nvSpPr>
          <p:cNvPr id="205" name="object 34"/>
          <p:cNvSpPr txBox="1"/>
          <p:nvPr/>
        </p:nvSpPr>
        <p:spPr>
          <a:xfrm>
            <a:off x="7111973" y="3602039"/>
            <a:ext cx="1765125" cy="666849"/>
          </a:xfrm>
          <a:prstGeom prst="rect">
            <a:avLst/>
          </a:prstGeom>
        </p:spPr>
        <p:txBody>
          <a:bodyPr vert="horz" wrap="square" lIns="0" tIns="0" rIns="0" bIns="0" rtlCol="0">
            <a:spAutoFit/>
          </a:bodyPr>
          <a:lstStyle/>
          <a:p>
            <a:pPr marL="12700" marR="5080" indent="-635" algn="ctr">
              <a:lnSpc>
                <a:spcPts val="1300"/>
              </a:lnSpc>
            </a:pPr>
            <a:r>
              <a:rPr lang="en-US" sz="1200" dirty="0">
                <a:solidFill>
                  <a:srgbClr val="595959"/>
                </a:solidFill>
                <a:latin typeface="Ubuntu" panose="020B0504030602030204"/>
                <a:cs typeface="Slate Pro Bk"/>
              </a:rPr>
              <a:t>Member gets treated and discharged after paying all non medical expenses like refreshments, etc.</a:t>
            </a:r>
            <a:endParaRPr sz="1200" dirty="0">
              <a:solidFill>
                <a:srgbClr val="595959"/>
              </a:solidFill>
              <a:latin typeface="Ubuntu" panose="020B0504030602030204"/>
              <a:cs typeface="Slate Pro Bk"/>
            </a:endParaRPr>
          </a:p>
        </p:txBody>
      </p:sp>
      <p:grpSp>
        <p:nvGrpSpPr>
          <p:cNvPr id="206" name="Group 205"/>
          <p:cNvGrpSpPr/>
          <p:nvPr/>
        </p:nvGrpSpPr>
        <p:grpSpPr>
          <a:xfrm>
            <a:off x="5282914" y="3081390"/>
            <a:ext cx="148590" cy="384934"/>
            <a:chOff x="5282914" y="4376790"/>
            <a:chExt cx="148590" cy="384934"/>
          </a:xfrm>
        </p:grpSpPr>
        <p:sp>
          <p:nvSpPr>
            <p:cNvPr id="207" name="object 11"/>
            <p:cNvSpPr/>
            <p:nvPr/>
          </p:nvSpPr>
          <p:spPr>
            <a:xfrm>
              <a:off x="5357209" y="4376790"/>
              <a:ext cx="0" cy="320040"/>
            </a:xfrm>
            <a:custGeom>
              <a:avLst/>
              <a:gdLst/>
              <a:ahLst/>
              <a:cxnLst/>
              <a:rect l="l" t="t" r="r" b="b"/>
              <a:pathLst>
                <a:path h="436245">
                  <a:moveTo>
                    <a:pt x="0" y="436029"/>
                  </a:moveTo>
                  <a:lnTo>
                    <a:pt x="0" y="0"/>
                  </a:lnTo>
                </a:path>
              </a:pathLst>
            </a:custGeom>
            <a:ln w="12700">
              <a:solidFill>
                <a:srgbClr val="636466"/>
              </a:solidFill>
            </a:ln>
          </p:spPr>
          <p:txBody>
            <a:bodyPr wrap="square" lIns="0" tIns="0" rIns="0" bIns="0" rtlCol="0"/>
            <a:lstStyle/>
            <a:p>
              <a:endParaRPr/>
            </a:p>
          </p:txBody>
        </p:sp>
        <p:sp>
          <p:nvSpPr>
            <p:cNvPr id="208" name="object 12"/>
            <p:cNvSpPr/>
            <p:nvPr/>
          </p:nvSpPr>
          <p:spPr>
            <a:xfrm>
              <a:off x="5282914" y="4674729"/>
              <a:ext cx="148590" cy="86995"/>
            </a:xfrm>
            <a:custGeom>
              <a:avLst/>
              <a:gdLst/>
              <a:ahLst/>
              <a:cxnLst/>
              <a:rect l="l" t="t" r="r" b="b"/>
              <a:pathLst>
                <a:path w="148589" h="86995">
                  <a:moveTo>
                    <a:pt x="148336" y="0"/>
                  </a:moveTo>
                  <a:lnTo>
                    <a:pt x="0" y="0"/>
                  </a:lnTo>
                  <a:lnTo>
                    <a:pt x="74168" y="86868"/>
                  </a:lnTo>
                  <a:lnTo>
                    <a:pt x="148336" y="0"/>
                  </a:lnTo>
                  <a:close/>
                </a:path>
              </a:pathLst>
            </a:custGeom>
            <a:solidFill>
              <a:srgbClr val="636466"/>
            </a:solidFill>
          </p:spPr>
          <p:txBody>
            <a:bodyPr wrap="square" lIns="0" tIns="0" rIns="0" bIns="0" rtlCol="0"/>
            <a:lstStyle/>
            <a:p>
              <a:endParaRPr/>
            </a:p>
          </p:txBody>
        </p:sp>
      </p:grpSp>
      <p:sp>
        <p:nvSpPr>
          <p:cNvPr id="214" name="object 35"/>
          <p:cNvSpPr/>
          <p:nvPr/>
        </p:nvSpPr>
        <p:spPr>
          <a:xfrm>
            <a:off x="7028864" y="4768253"/>
            <a:ext cx="1931342" cy="956272"/>
          </a:xfrm>
          <a:custGeom>
            <a:avLst/>
            <a:gdLst/>
            <a:ahLst/>
            <a:cxnLst/>
            <a:rect l="l" t="t" r="r" b="b"/>
            <a:pathLst>
              <a:path w="2162810" h="778510">
                <a:moveTo>
                  <a:pt x="2162822" y="777925"/>
                </a:moveTo>
                <a:lnTo>
                  <a:pt x="0" y="777925"/>
                </a:lnTo>
                <a:lnTo>
                  <a:pt x="0" y="0"/>
                </a:lnTo>
                <a:lnTo>
                  <a:pt x="2162822" y="0"/>
                </a:lnTo>
                <a:lnTo>
                  <a:pt x="2162822" y="777925"/>
                </a:lnTo>
                <a:close/>
              </a:path>
            </a:pathLst>
          </a:custGeom>
          <a:solidFill>
            <a:srgbClr val="005BAA"/>
          </a:solidFill>
          <a:ln w="12700">
            <a:noFill/>
          </a:ln>
        </p:spPr>
        <p:txBody>
          <a:bodyPr wrap="square" lIns="0" tIns="0" rIns="0" bIns="0" rtlCol="0"/>
          <a:lstStyle/>
          <a:p>
            <a:endParaRPr/>
          </a:p>
        </p:txBody>
      </p:sp>
      <p:sp>
        <p:nvSpPr>
          <p:cNvPr id="215" name="object 34"/>
          <p:cNvSpPr txBox="1"/>
          <p:nvPr/>
        </p:nvSpPr>
        <p:spPr>
          <a:xfrm>
            <a:off x="7111973" y="4906964"/>
            <a:ext cx="1765125" cy="666849"/>
          </a:xfrm>
          <a:prstGeom prst="rect">
            <a:avLst/>
          </a:prstGeom>
        </p:spPr>
        <p:txBody>
          <a:bodyPr vert="horz" wrap="square" lIns="0" tIns="0" rIns="0" bIns="0" rtlCol="0">
            <a:spAutoFit/>
          </a:bodyPr>
          <a:lstStyle/>
          <a:p>
            <a:pPr marL="12700" marR="5080" indent="-635" algn="ctr">
              <a:lnSpc>
                <a:spcPts val="1300"/>
              </a:lnSpc>
            </a:pPr>
            <a:r>
              <a:rPr lang="en-US" sz="1200" dirty="0">
                <a:solidFill>
                  <a:schemeClr val="bg1"/>
                </a:solidFill>
                <a:latin typeface="Ubuntu" panose="020B0504030602030204"/>
                <a:cs typeface="Slate Pro Bk"/>
              </a:rPr>
              <a:t>Hospital sends complete set of claims documents for processing to MediAssist</a:t>
            </a:r>
            <a:endParaRPr sz="1200" dirty="0">
              <a:solidFill>
                <a:schemeClr val="bg1"/>
              </a:solidFill>
              <a:latin typeface="Ubuntu" panose="020B0504030602030204"/>
              <a:cs typeface="Slate Pro Bk"/>
            </a:endParaRPr>
          </a:p>
        </p:txBody>
      </p:sp>
      <p:sp>
        <p:nvSpPr>
          <p:cNvPr id="216" name="PresentationTitle"/>
          <p:cNvSpPr txBox="1">
            <a:spLocks noChangeArrowheads="1"/>
          </p:cNvSpPr>
          <p:nvPr>
            <p:custDataLst>
              <p:tags r:id="rId2"/>
            </p:custDataLst>
          </p:nvPr>
        </p:nvSpPr>
        <p:spPr bwMode="gray">
          <a:xfrm>
            <a:off x="990655" y="751274"/>
            <a:ext cx="3112251"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Cashless Process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66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object 65"/>
          <p:cNvSpPr/>
          <p:nvPr/>
        </p:nvSpPr>
        <p:spPr>
          <a:xfrm>
            <a:off x="5565922" y="2660397"/>
            <a:ext cx="2266270" cy="1102536"/>
          </a:xfrm>
          <a:custGeom>
            <a:avLst/>
            <a:gdLst/>
            <a:ahLst/>
            <a:cxnLst/>
            <a:rect l="l" t="t" r="r" b="b"/>
            <a:pathLst>
              <a:path w="2196465" h="1028064">
                <a:moveTo>
                  <a:pt x="1098143" y="0"/>
                </a:moveTo>
                <a:lnTo>
                  <a:pt x="2196287" y="513943"/>
                </a:lnTo>
                <a:lnTo>
                  <a:pt x="1098143" y="1027887"/>
                </a:lnTo>
                <a:lnTo>
                  <a:pt x="0" y="513943"/>
                </a:lnTo>
                <a:lnTo>
                  <a:pt x="1098143" y="0"/>
                </a:lnTo>
                <a:close/>
              </a:path>
            </a:pathLst>
          </a:custGeom>
          <a:ln w="12700">
            <a:solidFill>
              <a:srgbClr val="002C77"/>
            </a:solidFill>
          </a:ln>
        </p:spPr>
        <p:txBody>
          <a:bodyPr wrap="square" lIns="0" tIns="0" rIns="0" bIns="0" rtlCol="0"/>
          <a:lstStyle/>
          <a:p>
            <a:endParaRPr/>
          </a:p>
        </p:txBody>
      </p:sp>
      <p:sp>
        <p:nvSpPr>
          <p:cNvPr id="7" name="PresentationTitle"/>
          <p:cNvSpPr txBox="1">
            <a:spLocks noChangeArrowheads="1"/>
          </p:cNvSpPr>
          <p:nvPr>
            <p:custDataLst>
              <p:tags r:id="rId1"/>
            </p:custDataLst>
          </p:nvPr>
        </p:nvSpPr>
        <p:spPr bwMode="gray">
          <a:xfrm>
            <a:off x="4319687" y="751274"/>
            <a:ext cx="1047419"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Claims</a:t>
            </a:r>
          </a:p>
        </p:txBody>
      </p:sp>
      <p:sp>
        <p:nvSpPr>
          <p:cNvPr id="9" name="PresentationTitle"/>
          <p:cNvSpPr txBox="1">
            <a:spLocks noChangeArrowheads="1"/>
          </p:cNvSpPr>
          <p:nvPr>
            <p:custDataLst>
              <p:tags r:id="rId2"/>
            </p:custDataLst>
          </p:nvPr>
        </p:nvSpPr>
        <p:spPr bwMode="gray">
          <a:xfrm>
            <a:off x="990659" y="751274"/>
            <a:ext cx="3206844"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Non Cashless Process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object 2"/>
          <p:cNvSpPr/>
          <p:nvPr/>
        </p:nvSpPr>
        <p:spPr>
          <a:xfrm>
            <a:off x="10596560" y="1882564"/>
            <a:ext cx="228600" cy="0"/>
          </a:xfrm>
          <a:custGeom>
            <a:avLst/>
            <a:gdLst/>
            <a:ahLst/>
            <a:cxnLst/>
            <a:rect l="l" t="t" r="r" b="b"/>
            <a:pathLst>
              <a:path w="228600">
                <a:moveTo>
                  <a:pt x="0" y="0"/>
                </a:moveTo>
                <a:lnTo>
                  <a:pt x="228549" y="0"/>
                </a:lnTo>
              </a:path>
            </a:pathLst>
          </a:custGeom>
          <a:ln w="12700">
            <a:solidFill>
              <a:srgbClr val="636466"/>
            </a:solidFill>
          </a:ln>
        </p:spPr>
        <p:txBody>
          <a:bodyPr wrap="square" lIns="0" tIns="0" rIns="0" bIns="0" rtlCol="0"/>
          <a:lstStyle/>
          <a:p>
            <a:endParaRPr/>
          </a:p>
        </p:txBody>
      </p:sp>
      <p:sp>
        <p:nvSpPr>
          <p:cNvPr id="60" name="object 3"/>
          <p:cNvSpPr/>
          <p:nvPr/>
        </p:nvSpPr>
        <p:spPr>
          <a:xfrm>
            <a:off x="10547347" y="1808430"/>
            <a:ext cx="86995" cy="148590"/>
          </a:xfrm>
          <a:custGeom>
            <a:avLst/>
            <a:gdLst/>
            <a:ahLst/>
            <a:cxnLst/>
            <a:rect l="l" t="t" r="r" b="b"/>
            <a:pathLst>
              <a:path w="86995" h="148589">
                <a:moveTo>
                  <a:pt x="86868" y="0"/>
                </a:moveTo>
                <a:lnTo>
                  <a:pt x="0" y="74168"/>
                </a:lnTo>
                <a:lnTo>
                  <a:pt x="86868" y="148336"/>
                </a:lnTo>
                <a:lnTo>
                  <a:pt x="86868" y="0"/>
                </a:lnTo>
                <a:close/>
              </a:path>
            </a:pathLst>
          </a:custGeom>
          <a:solidFill>
            <a:srgbClr val="636466"/>
          </a:solidFill>
        </p:spPr>
        <p:txBody>
          <a:bodyPr wrap="square" lIns="0" tIns="0" rIns="0" bIns="0" rtlCol="0"/>
          <a:lstStyle/>
          <a:p>
            <a:endParaRPr/>
          </a:p>
        </p:txBody>
      </p:sp>
      <p:sp>
        <p:nvSpPr>
          <p:cNvPr id="61" name="object 4"/>
          <p:cNvSpPr/>
          <p:nvPr/>
        </p:nvSpPr>
        <p:spPr>
          <a:xfrm>
            <a:off x="7571049" y="4909469"/>
            <a:ext cx="566420" cy="0"/>
          </a:xfrm>
          <a:custGeom>
            <a:avLst/>
            <a:gdLst/>
            <a:ahLst/>
            <a:cxnLst/>
            <a:rect l="l" t="t" r="r" b="b"/>
            <a:pathLst>
              <a:path w="566420">
                <a:moveTo>
                  <a:pt x="566204" y="0"/>
                </a:moveTo>
                <a:lnTo>
                  <a:pt x="0" y="0"/>
                </a:lnTo>
              </a:path>
            </a:pathLst>
          </a:custGeom>
          <a:ln w="12700">
            <a:solidFill>
              <a:srgbClr val="636466"/>
            </a:solidFill>
          </a:ln>
        </p:spPr>
        <p:txBody>
          <a:bodyPr wrap="square" lIns="0" tIns="0" rIns="0" bIns="0" rtlCol="0"/>
          <a:lstStyle/>
          <a:p>
            <a:endParaRPr/>
          </a:p>
        </p:txBody>
      </p:sp>
      <p:sp>
        <p:nvSpPr>
          <p:cNvPr id="62" name="object 5"/>
          <p:cNvSpPr/>
          <p:nvPr/>
        </p:nvSpPr>
        <p:spPr>
          <a:xfrm>
            <a:off x="8099610" y="4835324"/>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63" name="object 6"/>
          <p:cNvSpPr/>
          <p:nvPr/>
        </p:nvSpPr>
        <p:spPr>
          <a:xfrm>
            <a:off x="7571049" y="5857735"/>
            <a:ext cx="566420" cy="0"/>
          </a:xfrm>
          <a:custGeom>
            <a:avLst/>
            <a:gdLst/>
            <a:ahLst/>
            <a:cxnLst/>
            <a:rect l="l" t="t" r="r" b="b"/>
            <a:pathLst>
              <a:path w="566420">
                <a:moveTo>
                  <a:pt x="566204" y="0"/>
                </a:moveTo>
                <a:lnTo>
                  <a:pt x="0" y="0"/>
                </a:lnTo>
              </a:path>
            </a:pathLst>
          </a:custGeom>
          <a:ln w="12700">
            <a:solidFill>
              <a:srgbClr val="636466"/>
            </a:solidFill>
          </a:ln>
        </p:spPr>
        <p:txBody>
          <a:bodyPr wrap="square" lIns="0" tIns="0" rIns="0" bIns="0" rtlCol="0"/>
          <a:lstStyle/>
          <a:p>
            <a:endParaRPr/>
          </a:p>
        </p:txBody>
      </p:sp>
      <p:sp>
        <p:nvSpPr>
          <p:cNvPr id="64" name="object 7"/>
          <p:cNvSpPr/>
          <p:nvPr/>
        </p:nvSpPr>
        <p:spPr>
          <a:xfrm>
            <a:off x="8099610" y="5783589"/>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65" name="object 8"/>
          <p:cNvSpPr/>
          <p:nvPr/>
        </p:nvSpPr>
        <p:spPr>
          <a:xfrm>
            <a:off x="981916" y="1525816"/>
            <a:ext cx="1874733" cy="713740"/>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lstStyle/>
          <a:p>
            <a:endParaRPr/>
          </a:p>
        </p:txBody>
      </p:sp>
      <p:sp>
        <p:nvSpPr>
          <p:cNvPr id="66" name="object 18"/>
          <p:cNvSpPr txBox="1"/>
          <p:nvPr/>
        </p:nvSpPr>
        <p:spPr>
          <a:xfrm>
            <a:off x="1056817" y="1634490"/>
            <a:ext cx="1674751" cy="500137"/>
          </a:xfrm>
          <a:prstGeom prst="rect">
            <a:avLst/>
          </a:prstGeom>
        </p:spPr>
        <p:txBody>
          <a:bodyPr vert="horz" wrap="square" lIns="0" tIns="0" rIns="0" bIns="0" rtlCol="0">
            <a:spAutoFit/>
          </a:bodyPr>
          <a:lstStyle/>
          <a:p>
            <a:pPr marL="12065" marR="5080" algn="ctr">
              <a:lnSpc>
                <a:spcPts val="1300"/>
              </a:lnSpc>
            </a:pPr>
            <a:r>
              <a:rPr sz="1200" dirty="0">
                <a:solidFill>
                  <a:srgbClr val="595959"/>
                </a:solidFill>
                <a:latin typeface="Ubuntu" panose="020B0504030602030204"/>
                <a:cs typeface="Slate Pro Bk"/>
              </a:rPr>
              <a:t>Member intimates TPA before or as soon as hospitalization occurs</a:t>
            </a:r>
          </a:p>
        </p:txBody>
      </p:sp>
      <p:sp>
        <p:nvSpPr>
          <p:cNvPr id="67" name="object 19"/>
          <p:cNvSpPr/>
          <p:nvPr/>
        </p:nvSpPr>
        <p:spPr>
          <a:xfrm>
            <a:off x="1231421" y="4552708"/>
            <a:ext cx="1453498" cy="713740"/>
          </a:xfrm>
          <a:custGeom>
            <a:avLst/>
            <a:gdLst/>
            <a:ahLst/>
            <a:cxnLst/>
            <a:rect l="l" t="t" r="r" b="b"/>
            <a:pathLst>
              <a:path w="1803400" h="713739">
                <a:moveTo>
                  <a:pt x="1802904" y="713574"/>
                </a:moveTo>
                <a:lnTo>
                  <a:pt x="0" y="713574"/>
                </a:lnTo>
                <a:lnTo>
                  <a:pt x="0" y="0"/>
                </a:lnTo>
                <a:lnTo>
                  <a:pt x="1802904" y="0"/>
                </a:lnTo>
                <a:lnTo>
                  <a:pt x="1802904" y="713574"/>
                </a:lnTo>
                <a:close/>
              </a:path>
            </a:pathLst>
          </a:custGeom>
          <a:ln w="12700">
            <a:solidFill>
              <a:srgbClr val="002C77"/>
            </a:solidFill>
          </a:ln>
        </p:spPr>
        <p:txBody>
          <a:bodyPr wrap="square" lIns="0" tIns="0" rIns="0" bIns="0" rtlCol="0"/>
          <a:lstStyle/>
          <a:p>
            <a:endParaRPr/>
          </a:p>
        </p:txBody>
      </p:sp>
      <p:sp>
        <p:nvSpPr>
          <p:cNvPr id="69" name="object 21"/>
          <p:cNvSpPr/>
          <p:nvPr/>
        </p:nvSpPr>
        <p:spPr>
          <a:xfrm>
            <a:off x="5762612" y="4552708"/>
            <a:ext cx="1803400" cy="713740"/>
          </a:xfrm>
          <a:custGeom>
            <a:avLst/>
            <a:gdLst/>
            <a:ahLst/>
            <a:cxnLst/>
            <a:rect l="l" t="t" r="r" b="b"/>
            <a:pathLst>
              <a:path w="1803400" h="713739">
                <a:moveTo>
                  <a:pt x="1802904" y="713574"/>
                </a:moveTo>
                <a:lnTo>
                  <a:pt x="0" y="713574"/>
                </a:lnTo>
                <a:lnTo>
                  <a:pt x="0" y="0"/>
                </a:lnTo>
                <a:lnTo>
                  <a:pt x="1802904" y="0"/>
                </a:lnTo>
                <a:lnTo>
                  <a:pt x="1802904" y="713574"/>
                </a:lnTo>
                <a:close/>
              </a:path>
            </a:pathLst>
          </a:custGeom>
          <a:ln w="12700">
            <a:solidFill>
              <a:srgbClr val="002C77"/>
            </a:solidFill>
          </a:ln>
        </p:spPr>
        <p:txBody>
          <a:bodyPr wrap="square" lIns="0" tIns="0" rIns="0" bIns="0" rtlCol="0"/>
          <a:lstStyle/>
          <a:p>
            <a:endParaRPr/>
          </a:p>
        </p:txBody>
      </p:sp>
      <p:sp>
        <p:nvSpPr>
          <p:cNvPr id="71" name="object 23"/>
          <p:cNvSpPr/>
          <p:nvPr/>
        </p:nvSpPr>
        <p:spPr>
          <a:xfrm>
            <a:off x="5762612" y="5501144"/>
            <a:ext cx="1803400" cy="713740"/>
          </a:xfrm>
          <a:custGeom>
            <a:avLst/>
            <a:gdLst/>
            <a:ahLst/>
            <a:cxnLst/>
            <a:rect l="l" t="t" r="r" b="b"/>
            <a:pathLst>
              <a:path w="1803400" h="713739">
                <a:moveTo>
                  <a:pt x="1802904" y="713232"/>
                </a:moveTo>
                <a:lnTo>
                  <a:pt x="0" y="713232"/>
                </a:lnTo>
                <a:lnTo>
                  <a:pt x="0" y="0"/>
                </a:lnTo>
                <a:lnTo>
                  <a:pt x="1802904" y="0"/>
                </a:lnTo>
                <a:lnTo>
                  <a:pt x="1802904" y="713232"/>
                </a:lnTo>
                <a:close/>
              </a:path>
            </a:pathLst>
          </a:custGeom>
          <a:ln w="12700">
            <a:solidFill>
              <a:srgbClr val="002C77"/>
            </a:solidFill>
          </a:ln>
        </p:spPr>
        <p:txBody>
          <a:bodyPr wrap="square" lIns="0" tIns="0" rIns="0" bIns="0" rtlCol="0"/>
          <a:lstStyle/>
          <a:p>
            <a:endParaRPr/>
          </a:p>
        </p:txBody>
      </p:sp>
      <p:sp>
        <p:nvSpPr>
          <p:cNvPr id="72" name="object 24"/>
          <p:cNvSpPr txBox="1"/>
          <p:nvPr/>
        </p:nvSpPr>
        <p:spPr>
          <a:xfrm>
            <a:off x="5853655" y="5584252"/>
            <a:ext cx="1621155" cy="500137"/>
          </a:xfrm>
          <a:prstGeom prst="rect">
            <a:avLst/>
          </a:prstGeom>
        </p:spPr>
        <p:txBody>
          <a:bodyPr vert="horz" wrap="square" lIns="0" tIns="0" rIns="0" bIns="0" rtlCol="0">
            <a:spAutoFit/>
          </a:bodyPr>
          <a:lstStyle/>
          <a:p>
            <a:pPr marL="12065" marR="5080" algn="ctr">
              <a:lnSpc>
                <a:spcPts val="1300"/>
              </a:lnSpc>
            </a:pPr>
            <a:r>
              <a:rPr sz="1200" b="0" dirty="0">
                <a:solidFill>
                  <a:srgbClr val="595959"/>
                </a:solidFill>
                <a:latin typeface="Ubuntu" panose="020B0504030602030204"/>
                <a:cs typeface="Slate Pro Bk"/>
              </a:rPr>
              <a:t>Send mail about </a:t>
            </a:r>
            <a:r>
              <a:rPr sz="1200" b="0" spc="-5" dirty="0">
                <a:solidFill>
                  <a:srgbClr val="595959"/>
                </a:solidFill>
                <a:latin typeface="Ubuntu" panose="020B0504030602030204"/>
                <a:cs typeface="Slate Pro Bk"/>
              </a:rPr>
              <a:t>deficiency and document </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equi</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ement</a:t>
            </a:r>
            <a:endParaRPr sz="1200">
              <a:solidFill>
                <a:srgbClr val="595959"/>
              </a:solidFill>
              <a:latin typeface="Ubuntu" panose="020B0504030602030204"/>
              <a:cs typeface="Slate Pro Bk"/>
            </a:endParaRPr>
          </a:p>
        </p:txBody>
      </p:sp>
      <p:sp>
        <p:nvSpPr>
          <p:cNvPr id="73" name="object 25"/>
          <p:cNvSpPr/>
          <p:nvPr/>
        </p:nvSpPr>
        <p:spPr>
          <a:xfrm>
            <a:off x="5590806" y="1525816"/>
            <a:ext cx="2146935" cy="815326"/>
          </a:xfrm>
          <a:custGeom>
            <a:avLst/>
            <a:gdLst/>
            <a:ahLst/>
            <a:cxnLst/>
            <a:rect l="l" t="t" r="r" b="b"/>
            <a:pathLst>
              <a:path w="2146934"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lstStyle/>
          <a:p>
            <a:endParaRPr/>
          </a:p>
        </p:txBody>
      </p:sp>
      <p:sp>
        <p:nvSpPr>
          <p:cNvPr id="74" name="object 26"/>
          <p:cNvSpPr txBox="1"/>
          <p:nvPr/>
        </p:nvSpPr>
        <p:spPr>
          <a:xfrm>
            <a:off x="5739129" y="1634490"/>
            <a:ext cx="1931671" cy="500137"/>
          </a:xfrm>
          <a:prstGeom prst="rect">
            <a:avLst/>
          </a:prstGeom>
        </p:spPr>
        <p:txBody>
          <a:bodyPr vert="horz" wrap="square" lIns="0" tIns="0" rIns="0" bIns="0" rtlCol="0">
            <a:spAutoFit/>
          </a:bodyPr>
          <a:lstStyle/>
          <a:p>
            <a:pPr marL="12700" marR="5080" indent="-635" algn="ctr">
              <a:lnSpc>
                <a:spcPts val="1300"/>
              </a:lnSpc>
            </a:pPr>
            <a:r>
              <a:rPr sz="1200" b="0" dirty="0">
                <a:solidFill>
                  <a:srgbClr val="595959"/>
                </a:solidFill>
                <a:latin typeface="Ubuntu" panose="020B0504030602030204"/>
                <a:cs typeface="Slate Pro Bk"/>
              </a:rPr>
              <a:t>Insu</a:t>
            </a:r>
            <a:r>
              <a:rPr sz="1200" b="0" spc="-30"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ed admi</a:t>
            </a:r>
            <a:r>
              <a:rPr sz="1200" b="0" spc="-15" dirty="0">
                <a:solidFill>
                  <a:srgbClr val="595959"/>
                </a:solidFill>
                <a:latin typeface="Ubuntu" panose="020B0504030602030204"/>
                <a:cs typeface="Slate Pro Bk"/>
              </a:rPr>
              <a:t>t</a:t>
            </a:r>
            <a:r>
              <a:rPr sz="1200" b="0" dirty="0">
                <a:solidFill>
                  <a:srgbClr val="595959"/>
                </a:solidFill>
                <a:latin typeface="Ubuntu" panose="020B0504030602030204"/>
                <a:cs typeface="Slate Pro Bk"/>
              </a:rPr>
              <a:t>ted as per hospital norms. All payments made by member</a:t>
            </a:r>
            <a:endParaRPr sz="1200" dirty="0">
              <a:solidFill>
                <a:srgbClr val="595959"/>
              </a:solidFill>
              <a:latin typeface="Ubuntu" panose="020B0504030602030204"/>
              <a:cs typeface="Slate Pro Bk"/>
            </a:endParaRPr>
          </a:p>
        </p:txBody>
      </p:sp>
      <p:sp>
        <p:nvSpPr>
          <p:cNvPr id="76" name="object 27"/>
          <p:cNvSpPr/>
          <p:nvPr/>
        </p:nvSpPr>
        <p:spPr>
          <a:xfrm>
            <a:off x="8194306" y="1525816"/>
            <a:ext cx="2346960" cy="713740"/>
          </a:xfrm>
          <a:custGeom>
            <a:avLst/>
            <a:gdLst/>
            <a:ahLst/>
            <a:cxnLst/>
            <a:rect l="l" t="t" r="r" b="b"/>
            <a:pathLst>
              <a:path w="2346959" h="713739">
                <a:moveTo>
                  <a:pt x="2346693" y="713574"/>
                </a:moveTo>
                <a:lnTo>
                  <a:pt x="0" y="713574"/>
                </a:lnTo>
                <a:lnTo>
                  <a:pt x="0" y="0"/>
                </a:lnTo>
                <a:lnTo>
                  <a:pt x="2346693" y="0"/>
                </a:lnTo>
                <a:lnTo>
                  <a:pt x="2346693" y="713574"/>
                </a:lnTo>
                <a:close/>
              </a:path>
            </a:pathLst>
          </a:custGeom>
          <a:ln w="12700">
            <a:solidFill>
              <a:srgbClr val="002C77"/>
            </a:solidFill>
          </a:ln>
        </p:spPr>
        <p:txBody>
          <a:bodyPr wrap="square" lIns="0" tIns="0" rIns="0" bIns="0" rtlCol="0"/>
          <a:lstStyle/>
          <a:p>
            <a:endParaRPr/>
          </a:p>
        </p:txBody>
      </p:sp>
      <p:sp>
        <p:nvSpPr>
          <p:cNvPr id="79" name="object 28"/>
          <p:cNvSpPr txBox="1"/>
          <p:nvPr/>
        </p:nvSpPr>
        <p:spPr>
          <a:xfrm>
            <a:off x="8249569" y="1634490"/>
            <a:ext cx="2236322" cy="500137"/>
          </a:xfrm>
          <a:prstGeom prst="rect">
            <a:avLst/>
          </a:prstGeom>
        </p:spPr>
        <p:txBody>
          <a:bodyPr vert="horz" wrap="square" lIns="0" tIns="0" rIns="0" bIns="0" rtlCol="0">
            <a:spAutoFit/>
          </a:bodyPr>
          <a:lstStyle/>
          <a:p>
            <a:pPr marL="12700" marR="5080" indent="-635" algn="ctr">
              <a:lnSpc>
                <a:spcPts val="1300"/>
              </a:lnSpc>
            </a:pPr>
            <a:r>
              <a:rPr sz="1200" b="0" dirty="0">
                <a:solidFill>
                  <a:srgbClr val="595959"/>
                </a:solidFill>
                <a:latin typeface="Ubuntu" panose="020B0504030602030204"/>
                <a:cs typeface="Slate Pro Bk"/>
              </a:rPr>
              <a:t>Insu</a:t>
            </a:r>
            <a:r>
              <a:rPr sz="1200" b="0" spc="-30"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ed sends </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elevant documents to T</a:t>
            </a:r>
            <a:r>
              <a:rPr sz="1200" b="0" spc="-65" dirty="0">
                <a:solidFill>
                  <a:srgbClr val="595959"/>
                </a:solidFill>
                <a:latin typeface="Ubuntu" panose="020B0504030602030204"/>
                <a:cs typeface="Slate Pro Bk"/>
              </a:rPr>
              <a:t>P</a:t>
            </a:r>
            <a:r>
              <a:rPr sz="1200" b="0" dirty="0">
                <a:solidFill>
                  <a:srgbClr val="595959"/>
                </a:solidFill>
                <a:latin typeface="Ubuntu" panose="020B0504030602030204"/>
                <a:cs typeface="Slate Pro Bk"/>
              </a:rPr>
              <a:t>A  </a:t>
            </a:r>
            <a:r>
              <a:rPr sz="1200" b="0" spc="165" dirty="0">
                <a:solidFill>
                  <a:srgbClr val="595959"/>
                </a:solidFill>
                <a:latin typeface="Ubuntu" panose="020B0504030602030204"/>
                <a:cs typeface="Slate Pro Bk"/>
              </a:rPr>
              <a:t>o</a:t>
            </a:r>
            <a:r>
              <a:rPr lang="en-US" sz="1200" b="0" spc="165" dirty="0">
                <a:solidFill>
                  <a:srgbClr val="595959"/>
                </a:solidFill>
                <a:latin typeface="Ubuntu" panose="020B0504030602030204"/>
                <a:cs typeface="Slate Pro Bk"/>
              </a:rPr>
              <a:t>n</a:t>
            </a:r>
            <a:r>
              <a:rPr sz="1200" b="0" spc="165" dirty="0">
                <a:solidFill>
                  <a:srgbClr val="595959"/>
                </a:solidFill>
                <a:latin typeface="Ubuntu" panose="020B0504030602030204"/>
                <a:cs typeface="Slate Pro Bk"/>
              </a:rPr>
              <a:t>ce</a:t>
            </a:r>
            <a:r>
              <a:rPr sz="1200" b="0" dirty="0">
                <a:solidFill>
                  <a:srgbClr val="595959"/>
                </a:solidFill>
                <a:latin typeface="Ubuntu" panose="020B0504030602030204"/>
                <a:cs typeface="Slate Pro Bk"/>
              </a:rPr>
              <a:t> within </a:t>
            </a:r>
            <a:r>
              <a:rPr lang="en-US" sz="1200" dirty="0">
                <a:solidFill>
                  <a:srgbClr val="595959"/>
                </a:solidFill>
                <a:latin typeface="Ubuntu" panose="020B0504030602030204"/>
                <a:cs typeface="Slate Pro Bk"/>
              </a:rPr>
              <a:t>30</a:t>
            </a:r>
            <a:r>
              <a:rPr sz="1200" b="0" dirty="0">
                <a:solidFill>
                  <a:srgbClr val="595959"/>
                </a:solidFill>
                <a:latin typeface="Ubuntu" panose="020B0504030602030204"/>
                <a:cs typeface="Slate Pro Bk"/>
              </a:rPr>
              <a:t> days of discha</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ge</a:t>
            </a:r>
            <a:endParaRPr sz="1200" dirty="0">
              <a:solidFill>
                <a:srgbClr val="595959"/>
              </a:solidFill>
              <a:latin typeface="Ubuntu" panose="020B0504030602030204"/>
              <a:cs typeface="Slate Pro Bk"/>
            </a:endParaRPr>
          </a:p>
        </p:txBody>
      </p:sp>
      <p:sp>
        <p:nvSpPr>
          <p:cNvPr id="81" name="object 30"/>
          <p:cNvSpPr/>
          <p:nvPr/>
        </p:nvSpPr>
        <p:spPr>
          <a:xfrm>
            <a:off x="2863851" y="1882592"/>
            <a:ext cx="389890" cy="0"/>
          </a:xfrm>
          <a:custGeom>
            <a:avLst/>
            <a:gdLst/>
            <a:ahLst/>
            <a:cxnLst/>
            <a:rect l="l" t="t" r="r" b="b"/>
            <a:pathLst>
              <a:path w="389889">
                <a:moveTo>
                  <a:pt x="389724" y="0"/>
                </a:moveTo>
                <a:lnTo>
                  <a:pt x="0" y="0"/>
                </a:lnTo>
              </a:path>
            </a:pathLst>
          </a:custGeom>
          <a:ln w="12700">
            <a:solidFill>
              <a:srgbClr val="636466"/>
            </a:solidFill>
          </a:ln>
        </p:spPr>
        <p:txBody>
          <a:bodyPr wrap="square" lIns="0" tIns="0" rIns="0" bIns="0" rtlCol="0"/>
          <a:lstStyle/>
          <a:p>
            <a:endParaRPr/>
          </a:p>
        </p:txBody>
      </p:sp>
      <p:sp>
        <p:nvSpPr>
          <p:cNvPr id="82" name="object 31"/>
          <p:cNvSpPr/>
          <p:nvPr/>
        </p:nvSpPr>
        <p:spPr>
          <a:xfrm>
            <a:off x="3215928" y="1808430"/>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83" name="object 32"/>
          <p:cNvSpPr/>
          <p:nvPr/>
        </p:nvSpPr>
        <p:spPr>
          <a:xfrm>
            <a:off x="2690014" y="4909488"/>
            <a:ext cx="361950" cy="0"/>
          </a:xfrm>
          <a:custGeom>
            <a:avLst/>
            <a:gdLst/>
            <a:ahLst/>
            <a:cxnLst/>
            <a:rect l="l" t="t" r="r" b="b"/>
            <a:pathLst>
              <a:path w="361950">
                <a:moveTo>
                  <a:pt x="361759" y="0"/>
                </a:moveTo>
                <a:lnTo>
                  <a:pt x="0" y="0"/>
                </a:lnTo>
              </a:path>
            </a:pathLst>
          </a:custGeom>
          <a:ln w="12700">
            <a:solidFill>
              <a:srgbClr val="636466"/>
            </a:solidFill>
          </a:ln>
        </p:spPr>
        <p:txBody>
          <a:bodyPr wrap="square" lIns="0" tIns="0" rIns="0" bIns="0" rtlCol="0"/>
          <a:lstStyle/>
          <a:p>
            <a:endParaRPr/>
          </a:p>
        </p:txBody>
      </p:sp>
      <p:sp>
        <p:nvSpPr>
          <p:cNvPr id="84" name="object 33"/>
          <p:cNvSpPr/>
          <p:nvPr/>
        </p:nvSpPr>
        <p:spPr>
          <a:xfrm>
            <a:off x="3014125" y="4835324"/>
            <a:ext cx="86995" cy="148590"/>
          </a:xfrm>
          <a:custGeom>
            <a:avLst/>
            <a:gdLst/>
            <a:ahLst/>
            <a:cxnLst/>
            <a:rect l="l" t="t" r="r" b="b"/>
            <a:pathLst>
              <a:path w="86994"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85" name="object 34"/>
          <p:cNvSpPr/>
          <p:nvPr/>
        </p:nvSpPr>
        <p:spPr>
          <a:xfrm>
            <a:off x="5291353" y="4909482"/>
            <a:ext cx="415925" cy="0"/>
          </a:xfrm>
          <a:custGeom>
            <a:avLst/>
            <a:gdLst/>
            <a:ahLst/>
            <a:cxnLst/>
            <a:rect l="l" t="t" r="r" b="b"/>
            <a:pathLst>
              <a:path w="415925">
                <a:moveTo>
                  <a:pt x="415442" y="0"/>
                </a:moveTo>
                <a:lnTo>
                  <a:pt x="0" y="0"/>
                </a:lnTo>
              </a:path>
            </a:pathLst>
          </a:custGeom>
          <a:ln w="12700">
            <a:solidFill>
              <a:srgbClr val="636466"/>
            </a:solidFill>
          </a:ln>
        </p:spPr>
        <p:txBody>
          <a:bodyPr wrap="square" lIns="0" tIns="0" rIns="0" bIns="0" rtlCol="0"/>
          <a:lstStyle/>
          <a:p>
            <a:endParaRPr/>
          </a:p>
        </p:txBody>
      </p:sp>
      <p:sp>
        <p:nvSpPr>
          <p:cNvPr id="86" name="object 35"/>
          <p:cNvSpPr/>
          <p:nvPr/>
        </p:nvSpPr>
        <p:spPr>
          <a:xfrm>
            <a:off x="5669147" y="4835324"/>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87" name="object 36"/>
          <p:cNvSpPr/>
          <p:nvPr/>
        </p:nvSpPr>
        <p:spPr>
          <a:xfrm>
            <a:off x="987213" y="4909502"/>
            <a:ext cx="194945" cy="0"/>
          </a:xfrm>
          <a:custGeom>
            <a:avLst/>
            <a:gdLst/>
            <a:ahLst/>
            <a:cxnLst/>
            <a:rect l="l" t="t" r="r" b="b"/>
            <a:pathLst>
              <a:path w="194944">
                <a:moveTo>
                  <a:pt x="194868" y="0"/>
                </a:moveTo>
                <a:lnTo>
                  <a:pt x="0" y="0"/>
                </a:lnTo>
              </a:path>
            </a:pathLst>
          </a:custGeom>
          <a:ln w="12700">
            <a:solidFill>
              <a:srgbClr val="636466"/>
            </a:solidFill>
          </a:ln>
        </p:spPr>
        <p:txBody>
          <a:bodyPr wrap="square" lIns="0" tIns="0" rIns="0" bIns="0" rtlCol="0"/>
          <a:lstStyle/>
          <a:p>
            <a:endParaRPr/>
          </a:p>
        </p:txBody>
      </p:sp>
      <p:sp>
        <p:nvSpPr>
          <p:cNvPr id="88" name="object 37"/>
          <p:cNvSpPr/>
          <p:nvPr/>
        </p:nvSpPr>
        <p:spPr>
          <a:xfrm>
            <a:off x="1144426" y="4835324"/>
            <a:ext cx="86995" cy="148590"/>
          </a:xfrm>
          <a:custGeom>
            <a:avLst/>
            <a:gdLst/>
            <a:ahLst/>
            <a:cxnLst/>
            <a:rect l="l" t="t" r="r" b="b"/>
            <a:pathLst>
              <a:path w="86994"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89" name="object 38"/>
          <p:cNvSpPr/>
          <p:nvPr/>
        </p:nvSpPr>
        <p:spPr>
          <a:xfrm>
            <a:off x="2025494" y="3985135"/>
            <a:ext cx="1231302" cy="45719"/>
          </a:xfrm>
          <a:custGeom>
            <a:avLst/>
            <a:gdLst/>
            <a:ahLst/>
            <a:cxnLst/>
            <a:rect l="l" t="t" r="r" b="b"/>
            <a:pathLst>
              <a:path w="1473835">
                <a:moveTo>
                  <a:pt x="1473263" y="0"/>
                </a:moveTo>
                <a:lnTo>
                  <a:pt x="0" y="0"/>
                </a:lnTo>
              </a:path>
            </a:pathLst>
          </a:custGeom>
          <a:ln w="12700">
            <a:solidFill>
              <a:srgbClr val="636466"/>
            </a:solidFill>
          </a:ln>
        </p:spPr>
        <p:txBody>
          <a:bodyPr wrap="square" lIns="0" tIns="0" rIns="0" bIns="0" rtlCol="0"/>
          <a:lstStyle/>
          <a:p>
            <a:endParaRPr/>
          </a:p>
        </p:txBody>
      </p:sp>
      <p:sp>
        <p:nvSpPr>
          <p:cNvPr id="90" name="object 39"/>
          <p:cNvSpPr/>
          <p:nvPr/>
        </p:nvSpPr>
        <p:spPr>
          <a:xfrm>
            <a:off x="3218610" y="3911945"/>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91" name="object 40"/>
          <p:cNvSpPr/>
          <p:nvPr/>
        </p:nvSpPr>
        <p:spPr>
          <a:xfrm>
            <a:off x="5122327" y="1882590"/>
            <a:ext cx="411480" cy="0"/>
          </a:xfrm>
          <a:custGeom>
            <a:avLst/>
            <a:gdLst/>
            <a:ahLst/>
            <a:cxnLst/>
            <a:rect l="l" t="t" r="r" b="b"/>
            <a:pathLst>
              <a:path w="411479">
                <a:moveTo>
                  <a:pt x="410972" y="0"/>
                </a:moveTo>
                <a:lnTo>
                  <a:pt x="0" y="0"/>
                </a:lnTo>
              </a:path>
            </a:pathLst>
          </a:custGeom>
          <a:ln w="12700">
            <a:solidFill>
              <a:srgbClr val="636466"/>
            </a:solidFill>
          </a:ln>
        </p:spPr>
        <p:txBody>
          <a:bodyPr wrap="square" lIns="0" tIns="0" rIns="0" bIns="0" rtlCol="0"/>
          <a:lstStyle/>
          <a:p>
            <a:endParaRPr/>
          </a:p>
        </p:txBody>
      </p:sp>
      <p:sp>
        <p:nvSpPr>
          <p:cNvPr id="92" name="object 41"/>
          <p:cNvSpPr/>
          <p:nvPr/>
        </p:nvSpPr>
        <p:spPr>
          <a:xfrm>
            <a:off x="5495651" y="1808430"/>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93" name="object 42"/>
          <p:cNvSpPr/>
          <p:nvPr/>
        </p:nvSpPr>
        <p:spPr>
          <a:xfrm>
            <a:off x="5171550" y="3211569"/>
            <a:ext cx="411480" cy="0"/>
          </a:xfrm>
          <a:custGeom>
            <a:avLst/>
            <a:gdLst/>
            <a:ahLst/>
            <a:cxnLst/>
            <a:rect l="l" t="t" r="r" b="b"/>
            <a:pathLst>
              <a:path w="411479">
                <a:moveTo>
                  <a:pt x="0" y="0"/>
                </a:moveTo>
                <a:lnTo>
                  <a:pt x="410972" y="0"/>
                </a:lnTo>
              </a:path>
            </a:pathLst>
          </a:custGeom>
          <a:ln w="12700">
            <a:solidFill>
              <a:srgbClr val="636466"/>
            </a:solidFill>
          </a:ln>
        </p:spPr>
        <p:txBody>
          <a:bodyPr wrap="square" lIns="0" tIns="0" rIns="0" bIns="0" rtlCol="0"/>
          <a:lstStyle/>
          <a:p>
            <a:endParaRPr/>
          </a:p>
        </p:txBody>
      </p:sp>
      <p:sp>
        <p:nvSpPr>
          <p:cNvPr id="94" name="object 43"/>
          <p:cNvSpPr/>
          <p:nvPr/>
        </p:nvSpPr>
        <p:spPr>
          <a:xfrm>
            <a:off x="5122330" y="3137410"/>
            <a:ext cx="86995" cy="148590"/>
          </a:xfrm>
          <a:custGeom>
            <a:avLst/>
            <a:gdLst/>
            <a:ahLst/>
            <a:cxnLst/>
            <a:rect l="l" t="t" r="r" b="b"/>
            <a:pathLst>
              <a:path w="86995" h="148589">
                <a:moveTo>
                  <a:pt x="86867" y="0"/>
                </a:moveTo>
                <a:lnTo>
                  <a:pt x="0" y="74168"/>
                </a:lnTo>
                <a:lnTo>
                  <a:pt x="86867" y="148336"/>
                </a:lnTo>
                <a:lnTo>
                  <a:pt x="86867" y="0"/>
                </a:lnTo>
                <a:close/>
              </a:path>
            </a:pathLst>
          </a:custGeom>
          <a:solidFill>
            <a:srgbClr val="636466"/>
          </a:solidFill>
        </p:spPr>
        <p:txBody>
          <a:bodyPr wrap="square" lIns="0" tIns="0" rIns="0" bIns="0" rtlCol="0"/>
          <a:lstStyle/>
          <a:p>
            <a:endParaRPr/>
          </a:p>
        </p:txBody>
      </p:sp>
      <p:sp>
        <p:nvSpPr>
          <p:cNvPr id="95" name="object 44"/>
          <p:cNvSpPr/>
          <p:nvPr/>
        </p:nvSpPr>
        <p:spPr>
          <a:xfrm>
            <a:off x="2944981" y="3211569"/>
            <a:ext cx="367665" cy="0"/>
          </a:xfrm>
          <a:custGeom>
            <a:avLst/>
            <a:gdLst/>
            <a:ahLst/>
            <a:cxnLst/>
            <a:rect l="l" t="t" r="r" b="b"/>
            <a:pathLst>
              <a:path w="367664">
                <a:moveTo>
                  <a:pt x="0" y="0"/>
                </a:moveTo>
                <a:lnTo>
                  <a:pt x="367381" y="0"/>
                </a:lnTo>
              </a:path>
            </a:pathLst>
          </a:custGeom>
          <a:ln w="12700">
            <a:solidFill>
              <a:srgbClr val="636466"/>
            </a:solidFill>
          </a:ln>
        </p:spPr>
        <p:txBody>
          <a:bodyPr wrap="square" lIns="0" tIns="0" rIns="0" bIns="0" rtlCol="0"/>
          <a:lstStyle/>
          <a:p>
            <a:endParaRPr/>
          </a:p>
        </p:txBody>
      </p:sp>
      <p:sp>
        <p:nvSpPr>
          <p:cNvPr id="96" name="object 45"/>
          <p:cNvSpPr/>
          <p:nvPr/>
        </p:nvSpPr>
        <p:spPr>
          <a:xfrm>
            <a:off x="2895761" y="3137410"/>
            <a:ext cx="86995" cy="148590"/>
          </a:xfrm>
          <a:custGeom>
            <a:avLst/>
            <a:gdLst/>
            <a:ahLst/>
            <a:cxnLst/>
            <a:rect l="l" t="t" r="r" b="b"/>
            <a:pathLst>
              <a:path w="86994" h="148589">
                <a:moveTo>
                  <a:pt x="86868" y="0"/>
                </a:moveTo>
                <a:lnTo>
                  <a:pt x="0" y="74168"/>
                </a:lnTo>
                <a:lnTo>
                  <a:pt x="86868" y="148336"/>
                </a:lnTo>
                <a:lnTo>
                  <a:pt x="86868" y="0"/>
                </a:lnTo>
                <a:close/>
              </a:path>
            </a:pathLst>
          </a:custGeom>
          <a:solidFill>
            <a:srgbClr val="636466"/>
          </a:solidFill>
        </p:spPr>
        <p:txBody>
          <a:bodyPr wrap="square" lIns="0" tIns="0" rIns="0" bIns="0" rtlCol="0"/>
          <a:lstStyle/>
          <a:p>
            <a:endParaRPr/>
          </a:p>
        </p:txBody>
      </p:sp>
      <p:sp>
        <p:nvSpPr>
          <p:cNvPr id="97" name="object 46"/>
          <p:cNvSpPr/>
          <p:nvPr/>
        </p:nvSpPr>
        <p:spPr>
          <a:xfrm>
            <a:off x="987207" y="3211539"/>
            <a:ext cx="194945" cy="0"/>
          </a:xfrm>
          <a:custGeom>
            <a:avLst/>
            <a:gdLst/>
            <a:ahLst/>
            <a:cxnLst/>
            <a:rect l="l" t="t" r="r" b="b"/>
            <a:pathLst>
              <a:path w="194944">
                <a:moveTo>
                  <a:pt x="0" y="0"/>
                </a:moveTo>
                <a:lnTo>
                  <a:pt x="194386" y="0"/>
                </a:lnTo>
              </a:path>
            </a:pathLst>
          </a:custGeom>
          <a:ln w="12700">
            <a:solidFill>
              <a:srgbClr val="636466"/>
            </a:solidFill>
          </a:ln>
        </p:spPr>
        <p:txBody>
          <a:bodyPr wrap="square" lIns="0" tIns="0" rIns="0" bIns="0" rtlCol="0"/>
          <a:lstStyle/>
          <a:p>
            <a:endParaRPr/>
          </a:p>
        </p:txBody>
      </p:sp>
      <p:sp>
        <p:nvSpPr>
          <p:cNvPr id="98" name="object 47"/>
          <p:cNvSpPr/>
          <p:nvPr/>
        </p:nvSpPr>
        <p:spPr>
          <a:xfrm>
            <a:off x="7742235" y="1882592"/>
            <a:ext cx="396875" cy="0"/>
          </a:xfrm>
          <a:custGeom>
            <a:avLst/>
            <a:gdLst/>
            <a:ahLst/>
            <a:cxnLst/>
            <a:rect l="l" t="t" r="r" b="b"/>
            <a:pathLst>
              <a:path w="396875">
                <a:moveTo>
                  <a:pt x="396875" y="0"/>
                </a:moveTo>
                <a:lnTo>
                  <a:pt x="0" y="0"/>
                </a:lnTo>
              </a:path>
            </a:pathLst>
          </a:custGeom>
          <a:ln w="12700">
            <a:solidFill>
              <a:srgbClr val="636466"/>
            </a:solidFill>
          </a:ln>
        </p:spPr>
        <p:txBody>
          <a:bodyPr wrap="square" lIns="0" tIns="0" rIns="0" bIns="0" rtlCol="0"/>
          <a:lstStyle/>
          <a:p>
            <a:endParaRPr/>
          </a:p>
        </p:txBody>
      </p:sp>
      <p:sp>
        <p:nvSpPr>
          <p:cNvPr id="99" name="object 48"/>
          <p:cNvSpPr/>
          <p:nvPr/>
        </p:nvSpPr>
        <p:spPr>
          <a:xfrm>
            <a:off x="8101460" y="1808430"/>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100" name="object 49"/>
          <p:cNvSpPr/>
          <p:nvPr/>
        </p:nvSpPr>
        <p:spPr>
          <a:xfrm>
            <a:off x="6687837" y="2425700"/>
            <a:ext cx="2679192" cy="0"/>
          </a:xfrm>
          <a:custGeom>
            <a:avLst/>
            <a:gdLst/>
            <a:ahLst/>
            <a:cxnLst/>
            <a:rect l="l" t="t" r="r" b="b"/>
            <a:pathLst>
              <a:path w="2703829">
                <a:moveTo>
                  <a:pt x="2703626" y="0"/>
                </a:moveTo>
                <a:lnTo>
                  <a:pt x="0" y="0"/>
                </a:lnTo>
              </a:path>
            </a:pathLst>
          </a:custGeom>
          <a:ln w="12700">
            <a:solidFill>
              <a:srgbClr val="636466"/>
            </a:solidFill>
          </a:ln>
        </p:spPr>
        <p:txBody>
          <a:bodyPr wrap="square" lIns="0" tIns="0" rIns="0" bIns="0" rtlCol="0"/>
          <a:lstStyle/>
          <a:p>
            <a:endParaRPr/>
          </a:p>
        </p:txBody>
      </p:sp>
      <p:sp>
        <p:nvSpPr>
          <p:cNvPr id="101" name="object 50"/>
          <p:cNvSpPr/>
          <p:nvPr/>
        </p:nvSpPr>
        <p:spPr>
          <a:xfrm>
            <a:off x="9367652" y="2239388"/>
            <a:ext cx="0" cy="186690"/>
          </a:xfrm>
          <a:custGeom>
            <a:avLst/>
            <a:gdLst/>
            <a:ahLst/>
            <a:cxnLst/>
            <a:rect l="l" t="t" r="r" b="b"/>
            <a:pathLst>
              <a:path h="186689">
                <a:moveTo>
                  <a:pt x="0" y="0"/>
                </a:moveTo>
                <a:lnTo>
                  <a:pt x="0" y="186347"/>
                </a:lnTo>
              </a:path>
            </a:pathLst>
          </a:custGeom>
          <a:ln w="12700">
            <a:solidFill>
              <a:srgbClr val="636466"/>
            </a:solidFill>
          </a:ln>
        </p:spPr>
        <p:txBody>
          <a:bodyPr wrap="square" lIns="0" tIns="0" rIns="0" bIns="0" rtlCol="0"/>
          <a:lstStyle/>
          <a:p>
            <a:endParaRPr/>
          </a:p>
        </p:txBody>
      </p:sp>
      <p:sp>
        <p:nvSpPr>
          <p:cNvPr id="102" name="object 51"/>
          <p:cNvSpPr/>
          <p:nvPr/>
        </p:nvSpPr>
        <p:spPr>
          <a:xfrm>
            <a:off x="2025494" y="3753485"/>
            <a:ext cx="45719" cy="232526"/>
          </a:xfrm>
          <a:custGeom>
            <a:avLst/>
            <a:gdLst/>
            <a:ahLst/>
            <a:cxnLst/>
            <a:rect l="l" t="t" r="r" b="b"/>
            <a:pathLst>
              <a:path h="269875">
                <a:moveTo>
                  <a:pt x="0" y="0"/>
                </a:moveTo>
                <a:lnTo>
                  <a:pt x="0" y="269506"/>
                </a:lnTo>
              </a:path>
            </a:pathLst>
          </a:custGeom>
          <a:ln w="12700">
            <a:solidFill>
              <a:srgbClr val="636466"/>
            </a:solidFill>
          </a:ln>
        </p:spPr>
        <p:txBody>
          <a:bodyPr wrap="square" lIns="0" tIns="0" rIns="0" bIns="0" rtlCol="0"/>
          <a:lstStyle/>
          <a:p>
            <a:endParaRPr/>
          </a:p>
        </p:txBody>
      </p:sp>
      <p:sp>
        <p:nvSpPr>
          <p:cNvPr id="103" name="object 52"/>
          <p:cNvSpPr/>
          <p:nvPr/>
        </p:nvSpPr>
        <p:spPr>
          <a:xfrm>
            <a:off x="4213833" y="5857655"/>
            <a:ext cx="1494155" cy="0"/>
          </a:xfrm>
          <a:custGeom>
            <a:avLst/>
            <a:gdLst/>
            <a:ahLst/>
            <a:cxnLst/>
            <a:rect l="l" t="t" r="r" b="b"/>
            <a:pathLst>
              <a:path w="1494154">
                <a:moveTo>
                  <a:pt x="1493799" y="0"/>
                </a:moveTo>
                <a:lnTo>
                  <a:pt x="0" y="0"/>
                </a:lnTo>
              </a:path>
            </a:pathLst>
          </a:custGeom>
          <a:ln w="12700">
            <a:solidFill>
              <a:srgbClr val="636466"/>
            </a:solidFill>
          </a:ln>
        </p:spPr>
        <p:txBody>
          <a:bodyPr wrap="square" lIns="0" tIns="0" rIns="0" bIns="0" rtlCol="0"/>
          <a:lstStyle/>
          <a:p>
            <a:endParaRPr/>
          </a:p>
        </p:txBody>
      </p:sp>
      <p:sp>
        <p:nvSpPr>
          <p:cNvPr id="104" name="object 53"/>
          <p:cNvSpPr/>
          <p:nvPr/>
        </p:nvSpPr>
        <p:spPr>
          <a:xfrm>
            <a:off x="5670017" y="5783589"/>
            <a:ext cx="86995" cy="148590"/>
          </a:xfrm>
          <a:custGeom>
            <a:avLst/>
            <a:gdLst/>
            <a:ahLst/>
            <a:cxnLst/>
            <a:rect l="l" t="t" r="r" b="b"/>
            <a:pathLst>
              <a:path w="86995" h="148589">
                <a:moveTo>
                  <a:pt x="0" y="0"/>
                </a:moveTo>
                <a:lnTo>
                  <a:pt x="0" y="148336"/>
                </a:lnTo>
                <a:lnTo>
                  <a:pt x="86868" y="74168"/>
                </a:lnTo>
                <a:lnTo>
                  <a:pt x="0" y="0"/>
                </a:lnTo>
                <a:close/>
              </a:path>
            </a:pathLst>
          </a:custGeom>
          <a:solidFill>
            <a:srgbClr val="636466"/>
          </a:solidFill>
        </p:spPr>
        <p:txBody>
          <a:bodyPr wrap="square" lIns="0" tIns="0" rIns="0" bIns="0" rtlCol="0"/>
          <a:lstStyle/>
          <a:p>
            <a:endParaRPr/>
          </a:p>
        </p:txBody>
      </p:sp>
      <p:sp>
        <p:nvSpPr>
          <p:cNvPr id="105" name="object 54"/>
          <p:cNvSpPr/>
          <p:nvPr/>
        </p:nvSpPr>
        <p:spPr>
          <a:xfrm>
            <a:off x="4213835" y="5423480"/>
            <a:ext cx="0" cy="434340"/>
          </a:xfrm>
          <a:custGeom>
            <a:avLst/>
            <a:gdLst/>
            <a:ahLst/>
            <a:cxnLst/>
            <a:rect l="l" t="t" r="r" b="b"/>
            <a:pathLst>
              <a:path h="434339">
                <a:moveTo>
                  <a:pt x="0" y="0"/>
                </a:moveTo>
                <a:lnTo>
                  <a:pt x="0" y="434289"/>
                </a:lnTo>
              </a:path>
            </a:pathLst>
          </a:custGeom>
          <a:ln w="12700">
            <a:solidFill>
              <a:srgbClr val="636466"/>
            </a:solidFill>
          </a:ln>
        </p:spPr>
        <p:txBody>
          <a:bodyPr wrap="square" lIns="0" tIns="0" rIns="0" bIns="0" rtlCol="0"/>
          <a:lstStyle/>
          <a:p>
            <a:endParaRPr/>
          </a:p>
        </p:txBody>
      </p:sp>
      <p:sp>
        <p:nvSpPr>
          <p:cNvPr id="106" name="object 55"/>
          <p:cNvSpPr/>
          <p:nvPr/>
        </p:nvSpPr>
        <p:spPr>
          <a:xfrm>
            <a:off x="987207" y="3211539"/>
            <a:ext cx="0" cy="1697989"/>
          </a:xfrm>
          <a:custGeom>
            <a:avLst/>
            <a:gdLst/>
            <a:ahLst/>
            <a:cxnLst/>
            <a:rect l="l" t="t" r="r" b="b"/>
            <a:pathLst>
              <a:path h="1697989">
                <a:moveTo>
                  <a:pt x="0" y="0"/>
                </a:moveTo>
                <a:lnTo>
                  <a:pt x="0" y="1697951"/>
                </a:lnTo>
              </a:path>
            </a:pathLst>
          </a:custGeom>
          <a:ln w="12700">
            <a:solidFill>
              <a:srgbClr val="636466"/>
            </a:solidFill>
          </a:ln>
        </p:spPr>
        <p:txBody>
          <a:bodyPr wrap="square" lIns="0" tIns="0" rIns="0" bIns="0" rtlCol="0"/>
          <a:lstStyle/>
          <a:p>
            <a:endParaRPr/>
          </a:p>
        </p:txBody>
      </p:sp>
      <p:sp>
        <p:nvSpPr>
          <p:cNvPr id="107" name="object 56"/>
          <p:cNvSpPr/>
          <p:nvPr/>
        </p:nvSpPr>
        <p:spPr>
          <a:xfrm>
            <a:off x="5205559" y="3986011"/>
            <a:ext cx="1508760" cy="0"/>
          </a:xfrm>
          <a:custGeom>
            <a:avLst/>
            <a:gdLst/>
            <a:ahLst/>
            <a:cxnLst/>
            <a:rect l="l" t="t" r="r" b="b"/>
            <a:pathLst>
              <a:path w="1491615">
                <a:moveTo>
                  <a:pt x="0" y="0"/>
                </a:moveTo>
                <a:lnTo>
                  <a:pt x="1491221" y="0"/>
                </a:lnTo>
              </a:path>
            </a:pathLst>
          </a:custGeom>
          <a:ln w="12700">
            <a:solidFill>
              <a:srgbClr val="636466"/>
            </a:solidFill>
          </a:ln>
        </p:spPr>
        <p:txBody>
          <a:bodyPr wrap="square" lIns="0" tIns="0" rIns="0" bIns="0" rtlCol="0"/>
          <a:lstStyle/>
          <a:p>
            <a:endParaRPr/>
          </a:p>
        </p:txBody>
      </p:sp>
      <p:sp>
        <p:nvSpPr>
          <p:cNvPr id="108" name="object 57"/>
          <p:cNvSpPr/>
          <p:nvPr/>
        </p:nvSpPr>
        <p:spPr>
          <a:xfrm>
            <a:off x="5120000" y="3911945"/>
            <a:ext cx="86995" cy="148590"/>
          </a:xfrm>
          <a:custGeom>
            <a:avLst/>
            <a:gdLst/>
            <a:ahLst/>
            <a:cxnLst/>
            <a:rect l="l" t="t" r="r" b="b"/>
            <a:pathLst>
              <a:path w="86995" h="148589">
                <a:moveTo>
                  <a:pt x="86867" y="0"/>
                </a:moveTo>
                <a:lnTo>
                  <a:pt x="0" y="74168"/>
                </a:lnTo>
                <a:lnTo>
                  <a:pt x="86867" y="148336"/>
                </a:lnTo>
                <a:lnTo>
                  <a:pt x="86867" y="0"/>
                </a:lnTo>
                <a:close/>
              </a:path>
            </a:pathLst>
          </a:custGeom>
          <a:solidFill>
            <a:srgbClr val="636466"/>
          </a:solidFill>
        </p:spPr>
        <p:txBody>
          <a:bodyPr wrap="square" lIns="0" tIns="0" rIns="0" bIns="0" rtlCol="0"/>
          <a:lstStyle/>
          <a:p>
            <a:endParaRPr/>
          </a:p>
        </p:txBody>
      </p:sp>
      <p:sp>
        <p:nvSpPr>
          <p:cNvPr id="109" name="object 58"/>
          <p:cNvSpPr/>
          <p:nvPr/>
        </p:nvSpPr>
        <p:spPr>
          <a:xfrm flipH="1">
            <a:off x="6664037" y="3784600"/>
            <a:ext cx="45719" cy="201762"/>
          </a:xfrm>
          <a:custGeom>
            <a:avLst/>
            <a:gdLst/>
            <a:ahLst/>
            <a:cxnLst/>
            <a:rect l="l" t="t" r="r" b="b"/>
            <a:pathLst>
              <a:path h="269875">
                <a:moveTo>
                  <a:pt x="0" y="0"/>
                </a:moveTo>
                <a:lnTo>
                  <a:pt x="0" y="269506"/>
                </a:lnTo>
              </a:path>
            </a:pathLst>
          </a:custGeom>
          <a:ln w="12700">
            <a:solidFill>
              <a:srgbClr val="636466"/>
            </a:solidFill>
          </a:ln>
        </p:spPr>
        <p:txBody>
          <a:bodyPr wrap="square" lIns="0" tIns="0" rIns="0" bIns="0" rtlCol="0"/>
          <a:lstStyle/>
          <a:p>
            <a:endParaRPr/>
          </a:p>
        </p:txBody>
      </p:sp>
      <p:sp>
        <p:nvSpPr>
          <p:cNvPr id="110" name="object 59"/>
          <p:cNvSpPr/>
          <p:nvPr/>
        </p:nvSpPr>
        <p:spPr>
          <a:xfrm>
            <a:off x="6687881" y="2425684"/>
            <a:ext cx="0" cy="216535"/>
          </a:xfrm>
          <a:custGeom>
            <a:avLst/>
            <a:gdLst/>
            <a:ahLst/>
            <a:cxnLst/>
            <a:rect l="l" t="t" r="r" b="b"/>
            <a:pathLst>
              <a:path h="216535">
                <a:moveTo>
                  <a:pt x="0" y="216395"/>
                </a:moveTo>
                <a:lnTo>
                  <a:pt x="0" y="0"/>
                </a:lnTo>
              </a:path>
            </a:pathLst>
          </a:custGeom>
          <a:ln w="12700">
            <a:solidFill>
              <a:srgbClr val="636466"/>
            </a:solidFill>
          </a:ln>
        </p:spPr>
        <p:txBody>
          <a:bodyPr wrap="square" lIns="0" tIns="0" rIns="0" bIns="0" rtlCol="0"/>
          <a:lstStyle/>
          <a:p>
            <a:endParaRPr/>
          </a:p>
        </p:txBody>
      </p:sp>
      <p:sp>
        <p:nvSpPr>
          <p:cNvPr id="111" name="object 60"/>
          <p:cNvSpPr/>
          <p:nvPr/>
        </p:nvSpPr>
        <p:spPr>
          <a:xfrm>
            <a:off x="6613715" y="2575838"/>
            <a:ext cx="148590" cy="86995"/>
          </a:xfrm>
          <a:custGeom>
            <a:avLst/>
            <a:gdLst/>
            <a:ahLst/>
            <a:cxnLst/>
            <a:rect l="l" t="t" r="r" b="b"/>
            <a:pathLst>
              <a:path w="148590" h="86994">
                <a:moveTo>
                  <a:pt x="148336" y="0"/>
                </a:moveTo>
                <a:lnTo>
                  <a:pt x="0" y="0"/>
                </a:lnTo>
                <a:lnTo>
                  <a:pt x="74168" y="86868"/>
                </a:lnTo>
                <a:lnTo>
                  <a:pt x="148336" y="0"/>
                </a:lnTo>
                <a:close/>
              </a:path>
            </a:pathLst>
          </a:custGeom>
          <a:solidFill>
            <a:srgbClr val="636466"/>
          </a:solidFill>
        </p:spPr>
        <p:txBody>
          <a:bodyPr wrap="square" lIns="0" tIns="0" rIns="0" bIns="0" rtlCol="0"/>
          <a:lstStyle/>
          <a:p>
            <a:endParaRPr/>
          </a:p>
        </p:txBody>
      </p:sp>
      <p:sp>
        <p:nvSpPr>
          <p:cNvPr id="118" name="object 67"/>
          <p:cNvSpPr/>
          <p:nvPr/>
        </p:nvSpPr>
        <p:spPr>
          <a:xfrm>
            <a:off x="3312363" y="1525816"/>
            <a:ext cx="1803400" cy="713740"/>
          </a:xfrm>
          <a:custGeom>
            <a:avLst/>
            <a:gdLst/>
            <a:ahLst/>
            <a:cxnLst/>
            <a:rect l="l" t="t" r="r" b="b"/>
            <a:pathLst>
              <a:path w="1803400" h="713739">
                <a:moveTo>
                  <a:pt x="1802904" y="713574"/>
                </a:moveTo>
                <a:lnTo>
                  <a:pt x="0" y="713574"/>
                </a:lnTo>
                <a:lnTo>
                  <a:pt x="0" y="0"/>
                </a:lnTo>
                <a:lnTo>
                  <a:pt x="1802904" y="0"/>
                </a:lnTo>
                <a:lnTo>
                  <a:pt x="1802904" y="713574"/>
                </a:lnTo>
                <a:close/>
              </a:path>
            </a:pathLst>
          </a:custGeom>
          <a:ln w="12700">
            <a:solidFill>
              <a:srgbClr val="002C77"/>
            </a:solidFill>
          </a:ln>
        </p:spPr>
        <p:txBody>
          <a:bodyPr wrap="square" lIns="0" tIns="0" rIns="0" bIns="0" rtlCol="0"/>
          <a:lstStyle/>
          <a:p>
            <a:endParaRPr/>
          </a:p>
        </p:txBody>
      </p:sp>
      <p:sp>
        <p:nvSpPr>
          <p:cNvPr id="119" name="object 68"/>
          <p:cNvSpPr txBox="1"/>
          <p:nvPr/>
        </p:nvSpPr>
        <p:spPr>
          <a:xfrm>
            <a:off x="3454685" y="1634490"/>
            <a:ext cx="1518285" cy="500137"/>
          </a:xfrm>
          <a:prstGeom prst="rect">
            <a:avLst/>
          </a:prstGeom>
        </p:spPr>
        <p:txBody>
          <a:bodyPr vert="horz" wrap="square" lIns="0" tIns="0" rIns="0" bIns="0" rtlCol="0">
            <a:spAutoFit/>
          </a:bodyPr>
          <a:lstStyle/>
          <a:p>
            <a:pPr marL="12700" marR="5080" algn="ctr">
              <a:lnSpc>
                <a:spcPts val="1300"/>
              </a:lnSpc>
            </a:pPr>
            <a:r>
              <a:rPr sz="1200" dirty="0">
                <a:solidFill>
                  <a:srgbClr val="595959"/>
                </a:solidFill>
                <a:latin typeface="Ubuntu" panose="020B0504030602030204"/>
                <a:cs typeface="Slate Pro Bk"/>
              </a:rPr>
              <a:t>Claim registered by TPA after receipt of claim intimation</a:t>
            </a:r>
          </a:p>
        </p:txBody>
      </p:sp>
      <p:sp>
        <p:nvSpPr>
          <p:cNvPr id="120" name="object 69"/>
          <p:cNvSpPr/>
          <p:nvPr/>
        </p:nvSpPr>
        <p:spPr>
          <a:xfrm>
            <a:off x="3312363" y="2854794"/>
            <a:ext cx="1803400" cy="713740"/>
          </a:xfrm>
          <a:custGeom>
            <a:avLst/>
            <a:gdLst/>
            <a:ahLst/>
            <a:cxnLst/>
            <a:rect l="l" t="t" r="r" b="b"/>
            <a:pathLst>
              <a:path w="1803400" h="713739">
                <a:moveTo>
                  <a:pt x="1802904" y="713574"/>
                </a:moveTo>
                <a:lnTo>
                  <a:pt x="0" y="713574"/>
                </a:lnTo>
                <a:lnTo>
                  <a:pt x="0" y="0"/>
                </a:lnTo>
                <a:lnTo>
                  <a:pt x="1802904" y="0"/>
                </a:lnTo>
                <a:lnTo>
                  <a:pt x="1802904" y="713574"/>
                </a:lnTo>
                <a:close/>
              </a:path>
            </a:pathLst>
          </a:custGeom>
          <a:ln w="12700">
            <a:solidFill>
              <a:srgbClr val="002C77"/>
            </a:solidFill>
          </a:ln>
        </p:spPr>
        <p:txBody>
          <a:bodyPr wrap="square" lIns="0" tIns="0" rIns="0" bIns="0" rtlCol="0"/>
          <a:lstStyle/>
          <a:p>
            <a:endParaRPr/>
          </a:p>
        </p:txBody>
      </p:sp>
      <p:sp>
        <p:nvSpPr>
          <p:cNvPr id="121" name="object 70"/>
          <p:cNvSpPr txBox="1"/>
          <p:nvPr/>
        </p:nvSpPr>
        <p:spPr>
          <a:xfrm>
            <a:off x="3511835" y="3001569"/>
            <a:ext cx="1403985" cy="500137"/>
          </a:xfrm>
          <a:prstGeom prst="rect">
            <a:avLst/>
          </a:prstGeom>
        </p:spPr>
        <p:txBody>
          <a:bodyPr vert="horz" wrap="square" lIns="0" tIns="0" rIns="0" bIns="0" rtlCol="0">
            <a:spAutoFit/>
          </a:bodyPr>
          <a:lstStyle/>
          <a:p>
            <a:pPr marL="12700" marR="5080" algn="ctr">
              <a:lnSpc>
                <a:spcPts val="1300"/>
              </a:lnSpc>
            </a:pPr>
            <a:r>
              <a:rPr sz="1200" b="0" dirty="0">
                <a:solidFill>
                  <a:srgbClr val="595959"/>
                </a:solidFill>
                <a:latin typeface="Ubuntu" panose="020B0504030602030204"/>
                <a:cs typeface="Slate Pro Bk"/>
              </a:rPr>
              <a:t>T</a:t>
            </a:r>
            <a:r>
              <a:rPr sz="1200" b="0" spc="-65" dirty="0">
                <a:solidFill>
                  <a:srgbClr val="595959"/>
                </a:solidFill>
                <a:latin typeface="Ubuntu" panose="020B0504030602030204"/>
                <a:cs typeface="Slate Pro Bk"/>
              </a:rPr>
              <a:t>P</a:t>
            </a:r>
            <a:r>
              <a:rPr sz="1200" b="0" dirty="0">
                <a:solidFill>
                  <a:srgbClr val="595959"/>
                </a:solidFill>
                <a:latin typeface="Ubuntu" panose="020B0504030602030204"/>
                <a:cs typeface="Slate Pro Bk"/>
              </a:rPr>
              <a:t>A performs medical scrutiny of the documents</a:t>
            </a:r>
            <a:endParaRPr sz="1200" dirty="0">
              <a:solidFill>
                <a:srgbClr val="595959"/>
              </a:solidFill>
              <a:latin typeface="Ubuntu" panose="020B0504030602030204"/>
              <a:cs typeface="Slate Pro Bk"/>
            </a:endParaRPr>
          </a:p>
        </p:txBody>
      </p:sp>
      <p:sp>
        <p:nvSpPr>
          <p:cNvPr id="124" name="object 73"/>
          <p:cNvSpPr/>
          <p:nvPr/>
        </p:nvSpPr>
        <p:spPr>
          <a:xfrm>
            <a:off x="3115674" y="4395546"/>
            <a:ext cx="2196465" cy="1028065"/>
          </a:xfrm>
          <a:custGeom>
            <a:avLst/>
            <a:gdLst/>
            <a:ahLst/>
            <a:cxnLst/>
            <a:rect l="l" t="t" r="r" b="b"/>
            <a:pathLst>
              <a:path w="2196465" h="1028064">
                <a:moveTo>
                  <a:pt x="1098143" y="0"/>
                </a:moveTo>
                <a:lnTo>
                  <a:pt x="2196287" y="513943"/>
                </a:lnTo>
                <a:lnTo>
                  <a:pt x="1098143" y="1027887"/>
                </a:lnTo>
                <a:lnTo>
                  <a:pt x="0" y="513943"/>
                </a:lnTo>
                <a:lnTo>
                  <a:pt x="1098143" y="0"/>
                </a:lnTo>
                <a:close/>
              </a:path>
            </a:pathLst>
          </a:custGeom>
          <a:ln w="12700">
            <a:solidFill>
              <a:srgbClr val="002C77"/>
            </a:solidFill>
          </a:ln>
        </p:spPr>
        <p:txBody>
          <a:bodyPr wrap="square" lIns="0" tIns="0" rIns="0" bIns="0" rtlCol="0"/>
          <a:lstStyle/>
          <a:p>
            <a:endParaRPr/>
          </a:p>
        </p:txBody>
      </p:sp>
      <p:sp>
        <p:nvSpPr>
          <p:cNvPr id="126" name="object 75"/>
          <p:cNvSpPr txBox="1"/>
          <p:nvPr/>
        </p:nvSpPr>
        <p:spPr>
          <a:xfrm>
            <a:off x="8306210" y="2740471"/>
            <a:ext cx="2123152" cy="1000274"/>
          </a:xfrm>
          <a:prstGeom prst="rect">
            <a:avLst/>
          </a:prstGeom>
        </p:spPr>
        <p:txBody>
          <a:bodyPr vert="horz" wrap="square" lIns="0" tIns="0" rIns="0" bIns="0" rtlCol="0">
            <a:spAutoFit/>
          </a:bodyPr>
          <a:lstStyle/>
          <a:p>
            <a:pPr marL="12700" marR="5080" indent="-635" algn="ctr">
              <a:lnSpc>
                <a:spcPts val="1300"/>
              </a:lnSpc>
            </a:pPr>
            <a:r>
              <a:rPr sz="1200" b="0" dirty="0">
                <a:solidFill>
                  <a:srgbClr val="595959"/>
                </a:solidFill>
                <a:latin typeface="Ubuntu" panose="020B0504030602030204"/>
                <a:cs typeface="Slate Pro Bk"/>
              </a:rPr>
              <a:t>Insu</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ed will c</a:t>
            </a:r>
            <a:r>
              <a:rPr sz="1200" b="0" spc="-25" dirty="0">
                <a:solidFill>
                  <a:srgbClr val="595959"/>
                </a:solidFill>
                <a:latin typeface="Ubuntu" panose="020B0504030602030204"/>
                <a:cs typeface="Slate Pro Bk"/>
              </a:rPr>
              <a:t>r</a:t>
            </a:r>
            <a:r>
              <a:rPr sz="1200" b="0" dirty="0">
                <a:solidFill>
                  <a:srgbClr val="595959"/>
                </a:solidFill>
                <a:latin typeface="Ubuntu" panose="020B0504030602030204"/>
                <a:cs typeface="Slate Pro Bk"/>
              </a:rPr>
              <a:t>eate the summary of Bills (2 copies) and a</a:t>
            </a:r>
            <a:r>
              <a:rPr sz="1200" b="0" spc="-15" dirty="0">
                <a:solidFill>
                  <a:srgbClr val="595959"/>
                </a:solidFill>
                <a:latin typeface="Ubuntu" panose="020B0504030602030204"/>
                <a:cs typeface="Slate Pro Bk"/>
              </a:rPr>
              <a:t>t</a:t>
            </a:r>
            <a:r>
              <a:rPr sz="1200" b="0" dirty="0">
                <a:solidFill>
                  <a:srgbClr val="595959"/>
                </a:solidFill>
                <a:latin typeface="Ubuntu" panose="020B0504030602030204"/>
                <a:cs typeface="Slate Pro Bk"/>
              </a:rPr>
              <a:t>tach it with the bills</a:t>
            </a:r>
            <a:endParaRPr sz="1200" dirty="0">
              <a:solidFill>
                <a:srgbClr val="595959"/>
              </a:solidFill>
              <a:latin typeface="Ubuntu" panose="020B0504030602030204"/>
              <a:cs typeface="Slate Pro Bk"/>
            </a:endParaRPr>
          </a:p>
          <a:p>
            <a:pPr marL="83185" marR="75565" algn="ctr">
              <a:lnSpc>
                <a:spcPts val="1300"/>
              </a:lnSpc>
            </a:pPr>
            <a:r>
              <a:rPr sz="1200" b="0" dirty="0">
                <a:solidFill>
                  <a:srgbClr val="595959"/>
                </a:solidFill>
                <a:latin typeface="Ubuntu" panose="020B0504030602030204"/>
                <a:cs typeface="Slate Pro Bk"/>
              </a:rPr>
              <a:t>The envelope should contain clearly the A</a:t>
            </a:r>
            <a:r>
              <a:rPr sz="1200" b="0" spc="-15" dirty="0">
                <a:solidFill>
                  <a:srgbClr val="595959"/>
                </a:solidFill>
                <a:latin typeface="Ubuntu" panose="020B0504030602030204"/>
                <a:cs typeface="Slate Pro Bk"/>
              </a:rPr>
              <a:t>s</a:t>
            </a:r>
            <a:r>
              <a:rPr sz="1200" b="0" dirty="0">
                <a:solidFill>
                  <a:srgbClr val="595959"/>
                </a:solidFill>
                <a:latin typeface="Ubuntu" panose="020B0504030602030204"/>
                <a:cs typeface="Slate Pro Bk"/>
              </a:rPr>
              <a:t>sociate ID &amp; A</a:t>
            </a:r>
            <a:r>
              <a:rPr sz="1200" b="0" spc="-15" dirty="0">
                <a:solidFill>
                  <a:srgbClr val="595959"/>
                </a:solidFill>
                <a:latin typeface="Ubuntu" panose="020B0504030602030204"/>
                <a:cs typeface="Slate Pro Bk"/>
              </a:rPr>
              <a:t>s</a:t>
            </a:r>
            <a:r>
              <a:rPr sz="1200" b="0" dirty="0">
                <a:solidFill>
                  <a:srgbClr val="595959"/>
                </a:solidFill>
                <a:latin typeface="Ubuntu" panose="020B0504030602030204"/>
                <a:cs typeface="Slate Pro Bk"/>
              </a:rPr>
              <a:t>sociate e-mail</a:t>
            </a:r>
            <a:endParaRPr sz="1200" dirty="0">
              <a:solidFill>
                <a:srgbClr val="595959"/>
              </a:solidFill>
              <a:latin typeface="Ubuntu" panose="020B0504030602030204"/>
              <a:cs typeface="Slate Pro Bk"/>
            </a:endParaRPr>
          </a:p>
        </p:txBody>
      </p:sp>
      <p:sp>
        <p:nvSpPr>
          <p:cNvPr id="128" name="object 76"/>
          <p:cNvSpPr/>
          <p:nvPr/>
        </p:nvSpPr>
        <p:spPr>
          <a:xfrm>
            <a:off x="8186475" y="5674876"/>
            <a:ext cx="365760" cy="365760"/>
          </a:xfrm>
          <a:custGeom>
            <a:avLst/>
            <a:gdLst/>
            <a:ahLst/>
            <a:cxnLst/>
            <a:rect l="l" t="t" r="r" b="b"/>
            <a:pathLst>
              <a:path w="365759" h="365760">
                <a:moveTo>
                  <a:pt x="365759" y="182880"/>
                </a:moveTo>
                <a:lnTo>
                  <a:pt x="360445" y="226828"/>
                </a:lnTo>
                <a:lnTo>
                  <a:pt x="345347" y="266924"/>
                </a:lnTo>
                <a:lnTo>
                  <a:pt x="321737" y="301896"/>
                </a:lnTo>
                <a:lnTo>
                  <a:pt x="290887" y="330475"/>
                </a:lnTo>
                <a:lnTo>
                  <a:pt x="254065" y="351388"/>
                </a:lnTo>
                <a:lnTo>
                  <a:pt x="212544" y="363366"/>
                </a:lnTo>
                <a:lnTo>
                  <a:pt x="182879" y="365760"/>
                </a:lnTo>
                <a:lnTo>
                  <a:pt x="167880" y="365153"/>
                </a:lnTo>
                <a:lnTo>
                  <a:pt x="125075" y="356436"/>
                </a:lnTo>
                <a:lnTo>
                  <a:pt x="86546" y="338360"/>
                </a:lnTo>
                <a:lnTo>
                  <a:pt x="53563" y="312196"/>
                </a:lnTo>
                <a:lnTo>
                  <a:pt x="27399" y="279213"/>
                </a:lnTo>
                <a:lnTo>
                  <a:pt x="9323" y="240684"/>
                </a:lnTo>
                <a:lnTo>
                  <a:pt x="606" y="197879"/>
                </a:lnTo>
                <a:lnTo>
                  <a:pt x="0" y="182880"/>
                </a:lnTo>
                <a:lnTo>
                  <a:pt x="606" y="167880"/>
                </a:lnTo>
                <a:lnTo>
                  <a:pt x="9323" y="125075"/>
                </a:lnTo>
                <a:lnTo>
                  <a:pt x="27399" y="86546"/>
                </a:lnTo>
                <a:lnTo>
                  <a:pt x="53563" y="53563"/>
                </a:lnTo>
                <a:lnTo>
                  <a:pt x="86546" y="27399"/>
                </a:lnTo>
                <a:lnTo>
                  <a:pt x="125075" y="9323"/>
                </a:lnTo>
                <a:lnTo>
                  <a:pt x="167880" y="606"/>
                </a:lnTo>
                <a:lnTo>
                  <a:pt x="182879" y="0"/>
                </a:lnTo>
                <a:lnTo>
                  <a:pt x="197879" y="606"/>
                </a:lnTo>
                <a:lnTo>
                  <a:pt x="240684" y="9323"/>
                </a:lnTo>
                <a:lnTo>
                  <a:pt x="279213" y="27399"/>
                </a:lnTo>
                <a:lnTo>
                  <a:pt x="312196" y="53563"/>
                </a:lnTo>
                <a:lnTo>
                  <a:pt x="338360" y="86546"/>
                </a:lnTo>
                <a:lnTo>
                  <a:pt x="356436" y="125075"/>
                </a:lnTo>
                <a:lnTo>
                  <a:pt x="365153" y="167880"/>
                </a:lnTo>
                <a:lnTo>
                  <a:pt x="365759" y="182880"/>
                </a:lnTo>
                <a:close/>
              </a:path>
            </a:pathLst>
          </a:custGeom>
          <a:ln w="12700">
            <a:solidFill>
              <a:srgbClr val="002C77"/>
            </a:solidFill>
          </a:ln>
        </p:spPr>
        <p:txBody>
          <a:bodyPr wrap="square" lIns="0" tIns="0" rIns="0" bIns="0" rtlCol="0"/>
          <a:lstStyle/>
          <a:p>
            <a:endParaRPr/>
          </a:p>
        </p:txBody>
      </p:sp>
      <p:sp>
        <p:nvSpPr>
          <p:cNvPr id="129" name="object 77"/>
          <p:cNvSpPr txBox="1"/>
          <p:nvPr/>
        </p:nvSpPr>
        <p:spPr>
          <a:xfrm>
            <a:off x="8316508" y="5802978"/>
            <a:ext cx="127000" cy="153888"/>
          </a:xfrm>
          <a:prstGeom prst="rect">
            <a:avLst/>
          </a:prstGeom>
        </p:spPr>
        <p:txBody>
          <a:bodyPr vert="horz" wrap="square" lIns="0" tIns="0" rIns="0" bIns="0" rtlCol="0">
            <a:spAutoFit/>
          </a:bodyPr>
          <a:lstStyle/>
          <a:p>
            <a:pPr marL="12700">
              <a:lnSpc>
                <a:spcPts val="1200"/>
              </a:lnSpc>
            </a:pPr>
            <a:r>
              <a:rPr sz="1200" dirty="0">
                <a:solidFill>
                  <a:srgbClr val="595959"/>
                </a:solidFill>
                <a:latin typeface="Ubuntu" panose="020B0504030602030204"/>
                <a:cs typeface="Slate Pro"/>
              </a:rPr>
              <a:t>A</a:t>
            </a:r>
          </a:p>
        </p:txBody>
      </p:sp>
      <p:sp>
        <p:nvSpPr>
          <p:cNvPr id="131" name="object 79"/>
          <p:cNvSpPr txBox="1"/>
          <p:nvPr/>
        </p:nvSpPr>
        <p:spPr>
          <a:xfrm>
            <a:off x="5320878" y="4681932"/>
            <a:ext cx="346918" cy="153888"/>
          </a:xfrm>
          <a:prstGeom prst="rect">
            <a:avLst/>
          </a:prstGeom>
        </p:spPr>
        <p:txBody>
          <a:bodyPr vert="horz" wrap="square" lIns="0" tIns="0" rIns="0" bIns="0" rtlCol="0">
            <a:spAutoFit/>
          </a:bodyPr>
          <a:lstStyle/>
          <a:p>
            <a:pPr marL="12700">
              <a:lnSpc>
                <a:spcPts val="1200"/>
              </a:lnSpc>
            </a:pPr>
            <a:r>
              <a:rPr sz="1200" b="0" spc="-114" dirty="0">
                <a:solidFill>
                  <a:srgbClr val="595959"/>
                </a:solidFill>
                <a:latin typeface="Ubuntu" panose="020B0504030602030204"/>
                <a:cs typeface="Slate Pro Bk"/>
              </a:rPr>
              <a:t>Y</a:t>
            </a:r>
            <a:r>
              <a:rPr sz="1200" b="0" dirty="0">
                <a:solidFill>
                  <a:srgbClr val="595959"/>
                </a:solidFill>
                <a:latin typeface="Ubuntu" panose="020B0504030602030204"/>
                <a:cs typeface="Slate Pro Bk"/>
              </a:rPr>
              <a:t>es</a:t>
            </a:r>
            <a:endParaRPr sz="1200" dirty="0">
              <a:solidFill>
                <a:srgbClr val="595959"/>
              </a:solidFill>
              <a:latin typeface="Ubuntu" panose="020B0504030602030204"/>
              <a:cs typeface="Slate Pro Bk"/>
            </a:endParaRPr>
          </a:p>
        </p:txBody>
      </p:sp>
      <p:sp>
        <p:nvSpPr>
          <p:cNvPr id="132" name="object 80"/>
          <p:cNvSpPr txBox="1"/>
          <p:nvPr/>
        </p:nvSpPr>
        <p:spPr>
          <a:xfrm>
            <a:off x="976051" y="2971718"/>
            <a:ext cx="363213" cy="153888"/>
          </a:xfrm>
          <a:prstGeom prst="rect">
            <a:avLst/>
          </a:prstGeom>
        </p:spPr>
        <p:txBody>
          <a:bodyPr vert="horz" wrap="square" lIns="0" tIns="0" rIns="0" bIns="0" rtlCol="0">
            <a:spAutoFit/>
          </a:bodyPr>
          <a:lstStyle/>
          <a:p>
            <a:pPr marL="12700">
              <a:lnSpc>
                <a:spcPts val="1200"/>
              </a:lnSpc>
            </a:pPr>
            <a:r>
              <a:rPr sz="1200" b="0" spc="-114" dirty="0">
                <a:solidFill>
                  <a:srgbClr val="595959"/>
                </a:solidFill>
                <a:latin typeface="Ubuntu" panose="020B0504030602030204"/>
                <a:cs typeface="Slate Pro Bk"/>
              </a:rPr>
              <a:t>Y</a:t>
            </a:r>
            <a:r>
              <a:rPr sz="1200" b="0" dirty="0">
                <a:solidFill>
                  <a:srgbClr val="595959"/>
                </a:solidFill>
                <a:latin typeface="Ubuntu" panose="020B0504030602030204"/>
                <a:cs typeface="Slate Pro Bk"/>
              </a:rPr>
              <a:t>es</a:t>
            </a:r>
            <a:endParaRPr sz="1200" dirty="0">
              <a:solidFill>
                <a:srgbClr val="595959"/>
              </a:solidFill>
              <a:latin typeface="Ubuntu" panose="020B0504030602030204"/>
              <a:cs typeface="Slate Pro Bk"/>
            </a:endParaRPr>
          </a:p>
        </p:txBody>
      </p:sp>
      <p:sp>
        <p:nvSpPr>
          <p:cNvPr id="133" name="object 81"/>
          <p:cNvSpPr txBox="1"/>
          <p:nvPr/>
        </p:nvSpPr>
        <p:spPr>
          <a:xfrm>
            <a:off x="5266423" y="3748799"/>
            <a:ext cx="293868" cy="192360"/>
          </a:xfrm>
          <a:prstGeom prst="rect">
            <a:avLst/>
          </a:prstGeom>
        </p:spPr>
        <p:txBody>
          <a:bodyPr vert="horz" wrap="square" lIns="0" tIns="0" rIns="0" bIns="0" rtlCol="0">
            <a:spAutoFit/>
          </a:bodyPr>
          <a:lstStyle/>
          <a:p>
            <a:pPr marL="12700">
              <a:lnSpc>
                <a:spcPct val="100000"/>
              </a:lnSpc>
            </a:pPr>
            <a:r>
              <a:rPr sz="1250" b="0" dirty="0">
                <a:solidFill>
                  <a:srgbClr val="414042"/>
                </a:solidFill>
                <a:latin typeface="Slate Pro Bk"/>
                <a:cs typeface="Slate Pro Bk"/>
              </a:rPr>
              <a:t>No</a:t>
            </a:r>
            <a:endParaRPr sz="1250" dirty="0">
              <a:latin typeface="Slate Pro Bk"/>
              <a:cs typeface="Slate Pro Bk"/>
            </a:endParaRPr>
          </a:p>
        </p:txBody>
      </p:sp>
      <p:sp>
        <p:nvSpPr>
          <p:cNvPr id="134" name="object 82"/>
          <p:cNvSpPr txBox="1"/>
          <p:nvPr/>
        </p:nvSpPr>
        <p:spPr>
          <a:xfrm>
            <a:off x="4879553" y="5620620"/>
            <a:ext cx="211454" cy="153888"/>
          </a:xfrm>
          <a:prstGeom prst="rect">
            <a:avLst/>
          </a:prstGeom>
        </p:spPr>
        <p:txBody>
          <a:bodyPr vert="horz" wrap="square" lIns="0" tIns="0" rIns="0" bIns="0" rtlCol="0">
            <a:spAutoFit/>
          </a:bodyPr>
          <a:lstStyle/>
          <a:p>
            <a:pPr marL="12700">
              <a:lnSpc>
                <a:spcPts val="1200"/>
              </a:lnSpc>
            </a:pPr>
            <a:r>
              <a:rPr sz="1200" b="0" dirty="0">
                <a:solidFill>
                  <a:srgbClr val="595959"/>
                </a:solidFill>
                <a:latin typeface="Ubuntu" panose="020B0504030602030204"/>
                <a:cs typeface="Slate Pro Bk"/>
              </a:rPr>
              <a:t>No</a:t>
            </a:r>
            <a:endParaRPr sz="1200" dirty="0">
              <a:solidFill>
                <a:srgbClr val="595959"/>
              </a:solidFill>
              <a:latin typeface="Ubuntu" panose="020B0504030602030204"/>
              <a:cs typeface="Slate Pro Bk"/>
            </a:endParaRPr>
          </a:p>
        </p:txBody>
      </p:sp>
      <p:sp>
        <p:nvSpPr>
          <p:cNvPr id="135" name="object 83"/>
          <p:cNvSpPr txBox="1"/>
          <p:nvPr/>
        </p:nvSpPr>
        <p:spPr>
          <a:xfrm>
            <a:off x="2417817" y="3748799"/>
            <a:ext cx="211454" cy="153888"/>
          </a:xfrm>
          <a:prstGeom prst="rect">
            <a:avLst/>
          </a:prstGeom>
        </p:spPr>
        <p:txBody>
          <a:bodyPr vert="horz" wrap="square" lIns="0" tIns="0" rIns="0" bIns="0" rtlCol="0">
            <a:spAutoFit/>
          </a:bodyPr>
          <a:lstStyle/>
          <a:p>
            <a:pPr marL="12700">
              <a:lnSpc>
                <a:spcPts val="1200"/>
              </a:lnSpc>
            </a:pPr>
            <a:r>
              <a:rPr sz="1200" b="0" dirty="0">
                <a:solidFill>
                  <a:srgbClr val="595959"/>
                </a:solidFill>
                <a:latin typeface="Ubuntu" panose="020B0504030602030204"/>
                <a:cs typeface="Slate Pro Bk"/>
              </a:rPr>
              <a:t>No</a:t>
            </a:r>
            <a:endParaRPr sz="1200" dirty="0">
              <a:solidFill>
                <a:srgbClr val="595959"/>
              </a:solidFill>
              <a:latin typeface="Ubuntu" panose="020B0504030602030204"/>
              <a:cs typeface="Slate Pro Bk"/>
            </a:endParaRPr>
          </a:p>
        </p:txBody>
      </p:sp>
      <p:sp>
        <p:nvSpPr>
          <p:cNvPr id="136" name="object 84"/>
          <p:cNvSpPr/>
          <p:nvPr/>
        </p:nvSpPr>
        <p:spPr>
          <a:xfrm>
            <a:off x="8194306" y="2603068"/>
            <a:ext cx="2346960" cy="1275080"/>
          </a:xfrm>
          <a:custGeom>
            <a:avLst/>
            <a:gdLst/>
            <a:ahLst/>
            <a:cxnLst/>
            <a:rect l="l" t="t" r="r" b="b"/>
            <a:pathLst>
              <a:path w="2346959" h="1275079">
                <a:moveTo>
                  <a:pt x="2346693" y="1274660"/>
                </a:moveTo>
                <a:lnTo>
                  <a:pt x="0" y="1274660"/>
                </a:lnTo>
                <a:lnTo>
                  <a:pt x="0" y="0"/>
                </a:lnTo>
                <a:lnTo>
                  <a:pt x="2346693" y="0"/>
                </a:lnTo>
                <a:lnTo>
                  <a:pt x="2346693" y="1274660"/>
                </a:lnTo>
                <a:close/>
              </a:path>
            </a:pathLst>
          </a:custGeom>
          <a:ln w="12700">
            <a:solidFill>
              <a:srgbClr val="002C77"/>
            </a:solidFill>
          </a:ln>
        </p:spPr>
        <p:txBody>
          <a:bodyPr wrap="square" lIns="0" tIns="0" rIns="0" bIns="0" rtlCol="0"/>
          <a:lstStyle/>
          <a:p>
            <a:endParaRPr/>
          </a:p>
        </p:txBody>
      </p:sp>
      <p:sp>
        <p:nvSpPr>
          <p:cNvPr id="137" name="object 85"/>
          <p:cNvSpPr/>
          <p:nvPr/>
        </p:nvSpPr>
        <p:spPr>
          <a:xfrm>
            <a:off x="82264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38" name="object 86"/>
          <p:cNvSpPr/>
          <p:nvPr/>
        </p:nvSpPr>
        <p:spPr>
          <a:xfrm>
            <a:off x="83132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39" name="object 87"/>
          <p:cNvSpPr/>
          <p:nvPr/>
        </p:nvSpPr>
        <p:spPr>
          <a:xfrm>
            <a:off x="84000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0" name="object 88"/>
          <p:cNvSpPr/>
          <p:nvPr/>
        </p:nvSpPr>
        <p:spPr>
          <a:xfrm>
            <a:off x="84868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1" name="object 89"/>
          <p:cNvSpPr/>
          <p:nvPr/>
        </p:nvSpPr>
        <p:spPr>
          <a:xfrm>
            <a:off x="85736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2" name="object 90"/>
          <p:cNvSpPr/>
          <p:nvPr/>
        </p:nvSpPr>
        <p:spPr>
          <a:xfrm>
            <a:off x="86604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3" name="object 91"/>
          <p:cNvSpPr/>
          <p:nvPr/>
        </p:nvSpPr>
        <p:spPr>
          <a:xfrm>
            <a:off x="87471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4" name="object 92"/>
          <p:cNvSpPr/>
          <p:nvPr/>
        </p:nvSpPr>
        <p:spPr>
          <a:xfrm>
            <a:off x="88339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5" name="object 93"/>
          <p:cNvSpPr/>
          <p:nvPr/>
        </p:nvSpPr>
        <p:spPr>
          <a:xfrm>
            <a:off x="89207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6" name="object 94"/>
          <p:cNvSpPr/>
          <p:nvPr/>
        </p:nvSpPr>
        <p:spPr>
          <a:xfrm>
            <a:off x="90075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7" name="object 95"/>
          <p:cNvSpPr/>
          <p:nvPr/>
        </p:nvSpPr>
        <p:spPr>
          <a:xfrm>
            <a:off x="90943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8" name="object 96"/>
          <p:cNvSpPr/>
          <p:nvPr/>
        </p:nvSpPr>
        <p:spPr>
          <a:xfrm>
            <a:off x="91811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49" name="object 97"/>
          <p:cNvSpPr/>
          <p:nvPr/>
        </p:nvSpPr>
        <p:spPr>
          <a:xfrm>
            <a:off x="92678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50" name="object 98"/>
          <p:cNvSpPr/>
          <p:nvPr/>
        </p:nvSpPr>
        <p:spPr>
          <a:xfrm>
            <a:off x="93546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68" name="object 99"/>
          <p:cNvSpPr/>
          <p:nvPr/>
        </p:nvSpPr>
        <p:spPr>
          <a:xfrm>
            <a:off x="94245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74" name="object 100"/>
          <p:cNvSpPr/>
          <p:nvPr/>
        </p:nvSpPr>
        <p:spPr>
          <a:xfrm>
            <a:off x="95113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75" name="object 101"/>
          <p:cNvSpPr/>
          <p:nvPr/>
        </p:nvSpPr>
        <p:spPr>
          <a:xfrm>
            <a:off x="95980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76" name="object 102"/>
          <p:cNvSpPr/>
          <p:nvPr/>
        </p:nvSpPr>
        <p:spPr>
          <a:xfrm>
            <a:off x="96848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77" name="object 103"/>
          <p:cNvSpPr/>
          <p:nvPr/>
        </p:nvSpPr>
        <p:spPr>
          <a:xfrm>
            <a:off x="97716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78" name="object 104"/>
          <p:cNvSpPr/>
          <p:nvPr/>
        </p:nvSpPr>
        <p:spPr>
          <a:xfrm>
            <a:off x="98584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83" name="object 105"/>
          <p:cNvSpPr/>
          <p:nvPr/>
        </p:nvSpPr>
        <p:spPr>
          <a:xfrm>
            <a:off x="99452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87" name="object 106"/>
          <p:cNvSpPr/>
          <p:nvPr/>
        </p:nvSpPr>
        <p:spPr>
          <a:xfrm>
            <a:off x="100320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88" name="object 107"/>
          <p:cNvSpPr/>
          <p:nvPr/>
        </p:nvSpPr>
        <p:spPr>
          <a:xfrm>
            <a:off x="101187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89" name="object 108"/>
          <p:cNvSpPr/>
          <p:nvPr/>
        </p:nvSpPr>
        <p:spPr>
          <a:xfrm>
            <a:off x="102055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90" name="object 109"/>
          <p:cNvSpPr/>
          <p:nvPr/>
        </p:nvSpPr>
        <p:spPr>
          <a:xfrm>
            <a:off x="102923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199" name="object 110"/>
          <p:cNvSpPr/>
          <p:nvPr/>
        </p:nvSpPr>
        <p:spPr>
          <a:xfrm>
            <a:off x="103791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09" name="object 111"/>
          <p:cNvSpPr/>
          <p:nvPr/>
        </p:nvSpPr>
        <p:spPr>
          <a:xfrm>
            <a:off x="104659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0" name="object 112"/>
          <p:cNvSpPr/>
          <p:nvPr/>
        </p:nvSpPr>
        <p:spPr>
          <a:xfrm>
            <a:off x="82264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1" name="object 113"/>
          <p:cNvSpPr/>
          <p:nvPr/>
        </p:nvSpPr>
        <p:spPr>
          <a:xfrm>
            <a:off x="83132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2" name="object 114"/>
          <p:cNvSpPr/>
          <p:nvPr/>
        </p:nvSpPr>
        <p:spPr>
          <a:xfrm>
            <a:off x="84000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3" name="object 115"/>
          <p:cNvSpPr/>
          <p:nvPr/>
        </p:nvSpPr>
        <p:spPr>
          <a:xfrm>
            <a:off x="84868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6" name="object 116"/>
          <p:cNvSpPr/>
          <p:nvPr/>
        </p:nvSpPr>
        <p:spPr>
          <a:xfrm>
            <a:off x="85736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7" name="object 117"/>
          <p:cNvSpPr/>
          <p:nvPr/>
        </p:nvSpPr>
        <p:spPr>
          <a:xfrm>
            <a:off x="86604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8" name="object 118"/>
          <p:cNvSpPr/>
          <p:nvPr/>
        </p:nvSpPr>
        <p:spPr>
          <a:xfrm>
            <a:off x="87471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19" name="object 119"/>
          <p:cNvSpPr/>
          <p:nvPr/>
        </p:nvSpPr>
        <p:spPr>
          <a:xfrm>
            <a:off x="88339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0" name="object 120"/>
          <p:cNvSpPr/>
          <p:nvPr/>
        </p:nvSpPr>
        <p:spPr>
          <a:xfrm>
            <a:off x="89207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1" name="object 121"/>
          <p:cNvSpPr/>
          <p:nvPr/>
        </p:nvSpPr>
        <p:spPr>
          <a:xfrm>
            <a:off x="90075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2" name="object 122"/>
          <p:cNvSpPr/>
          <p:nvPr/>
        </p:nvSpPr>
        <p:spPr>
          <a:xfrm>
            <a:off x="90943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3" name="object 123"/>
          <p:cNvSpPr/>
          <p:nvPr/>
        </p:nvSpPr>
        <p:spPr>
          <a:xfrm>
            <a:off x="91811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4" name="object 124"/>
          <p:cNvSpPr/>
          <p:nvPr/>
        </p:nvSpPr>
        <p:spPr>
          <a:xfrm>
            <a:off x="92678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5" name="object 125"/>
          <p:cNvSpPr/>
          <p:nvPr/>
        </p:nvSpPr>
        <p:spPr>
          <a:xfrm>
            <a:off x="93546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6" name="object 126"/>
          <p:cNvSpPr/>
          <p:nvPr/>
        </p:nvSpPr>
        <p:spPr>
          <a:xfrm>
            <a:off x="94245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7" name="object 127"/>
          <p:cNvSpPr/>
          <p:nvPr/>
        </p:nvSpPr>
        <p:spPr>
          <a:xfrm>
            <a:off x="95113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8" name="object 128"/>
          <p:cNvSpPr/>
          <p:nvPr/>
        </p:nvSpPr>
        <p:spPr>
          <a:xfrm>
            <a:off x="95980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29" name="object 129"/>
          <p:cNvSpPr/>
          <p:nvPr/>
        </p:nvSpPr>
        <p:spPr>
          <a:xfrm>
            <a:off x="96848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0" name="object 130"/>
          <p:cNvSpPr/>
          <p:nvPr/>
        </p:nvSpPr>
        <p:spPr>
          <a:xfrm>
            <a:off x="97716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1" name="object 131"/>
          <p:cNvSpPr/>
          <p:nvPr/>
        </p:nvSpPr>
        <p:spPr>
          <a:xfrm>
            <a:off x="98584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2" name="object 132"/>
          <p:cNvSpPr/>
          <p:nvPr/>
        </p:nvSpPr>
        <p:spPr>
          <a:xfrm>
            <a:off x="99452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3" name="object 133"/>
          <p:cNvSpPr/>
          <p:nvPr/>
        </p:nvSpPr>
        <p:spPr>
          <a:xfrm>
            <a:off x="100320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4" name="object 134"/>
          <p:cNvSpPr/>
          <p:nvPr/>
        </p:nvSpPr>
        <p:spPr>
          <a:xfrm>
            <a:off x="101187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5" name="object 135"/>
          <p:cNvSpPr/>
          <p:nvPr/>
        </p:nvSpPr>
        <p:spPr>
          <a:xfrm>
            <a:off x="102055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6" name="object 136"/>
          <p:cNvSpPr/>
          <p:nvPr/>
        </p:nvSpPr>
        <p:spPr>
          <a:xfrm>
            <a:off x="102923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7" name="object 137"/>
          <p:cNvSpPr/>
          <p:nvPr/>
        </p:nvSpPr>
        <p:spPr>
          <a:xfrm>
            <a:off x="103791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8" name="object 138"/>
          <p:cNvSpPr/>
          <p:nvPr/>
        </p:nvSpPr>
        <p:spPr>
          <a:xfrm>
            <a:off x="104659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p>
        </p:txBody>
      </p:sp>
      <p:sp>
        <p:nvSpPr>
          <p:cNvPr id="239" name="object 139"/>
          <p:cNvSpPr/>
          <p:nvPr/>
        </p:nvSpPr>
        <p:spPr>
          <a:xfrm>
            <a:off x="8166100" y="26669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0" name="object 140"/>
          <p:cNvSpPr/>
          <p:nvPr/>
        </p:nvSpPr>
        <p:spPr>
          <a:xfrm>
            <a:off x="8166100" y="27537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1" name="object 141"/>
          <p:cNvSpPr/>
          <p:nvPr/>
        </p:nvSpPr>
        <p:spPr>
          <a:xfrm>
            <a:off x="8166100" y="28405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2" name="object 142"/>
          <p:cNvSpPr/>
          <p:nvPr/>
        </p:nvSpPr>
        <p:spPr>
          <a:xfrm>
            <a:off x="8166100" y="29272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3" name="object 143"/>
          <p:cNvSpPr/>
          <p:nvPr/>
        </p:nvSpPr>
        <p:spPr>
          <a:xfrm>
            <a:off x="8166100" y="30140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4" name="object 144"/>
          <p:cNvSpPr/>
          <p:nvPr/>
        </p:nvSpPr>
        <p:spPr>
          <a:xfrm>
            <a:off x="8166100" y="31008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5" name="object 145"/>
          <p:cNvSpPr/>
          <p:nvPr/>
        </p:nvSpPr>
        <p:spPr>
          <a:xfrm>
            <a:off x="8166100" y="31876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6" name="object 146"/>
          <p:cNvSpPr/>
          <p:nvPr/>
        </p:nvSpPr>
        <p:spPr>
          <a:xfrm>
            <a:off x="8166100" y="32744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7" name="object 147"/>
          <p:cNvSpPr/>
          <p:nvPr/>
        </p:nvSpPr>
        <p:spPr>
          <a:xfrm>
            <a:off x="8166100" y="33612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8" name="object 148"/>
          <p:cNvSpPr/>
          <p:nvPr/>
        </p:nvSpPr>
        <p:spPr>
          <a:xfrm>
            <a:off x="8166100" y="34479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49" name="object 149"/>
          <p:cNvSpPr/>
          <p:nvPr/>
        </p:nvSpPr>
        <p:spPr>
          <a:xfrm>
            <a:off x="8166100" y="35347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0" name="object 150"/>
          <p:cNvSpPr/>
          <p:nvPr/>
        </p:nvSpPr>
        <p:spPr>
          <a:xfrm>
            <a:off x="8166100" y="36215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1" name="object 151"/>
          <p:cNvSpPr/>
          <p:nvPr/>
        </p:nvSpPr>
        <p:spPr>
          <a:xfrm>
            <a:off x="8166100" y="37083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2" name="object 152"/>
          <p:cNvSpPr/>
          <p:nvPr/>
        </p:nvSpPr>
        <p:spPr>
          <a:xfrm>
            <a:off x="8166100" y="37951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3" name="object 153"/>
          <p:cNvSpPr/>
          <p:nvPr/>
        </p:nvSpPr>
        <p:spPr>
          <a:xfrm>
            <a:off x="10514012" y="26669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4" name="object 154"/>
          <p:cNvSpPr/>
          <p:nvPr/>
        </p:nvSpPr>
        <p:spPr>
          <a:xfrm>
            <a:off x="10514012" y="27537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5" name="object 155"/>
          <p:cNvSpPr/>
          <p:nvPr/>
        </p:nvSpPr>
        <p:spPr>
          <a:xfrm>
            <a:off x="10514012" y="28405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6" name="object 156"/>
          <p:cNvSpPr/>
          <p:nvPr/>
        </p:nvSpPr>
        <p:spPr>
          <a:xfrm>
            <a:off x="10514012" y="29272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7" name="object 157"/>
          <p:cNvSpPr/>
          <p:nvPr/>
        </p:nvSpPr>
        <p:spPr>
          <a:xfrm>
            <a:off x="10514012" y="30140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8" name="object 158"/>
          <p:cNvSpPr/>
          <p:nvPr/>
        </p:nvSpPr>
        <p:spPr>
          <a:xfrm>
            <a:off x="10514012" y="31008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59" name="object 159"/>
          <p:cNvSpPr/>
          <p:nvPr/>
        </p:nvSpPr>
        <p:spPr>
          <a:xfrm>
            <a:off x="10514012" y="31876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0" name="object 160"/>
          <p:cNvSpPr/>
          <p:nvPr/>
        </p:nvSpPr>
        <p:spPr>
          <a:xfrm>
            <a:off x="10514012" y="32744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1" name="object 161"/>
          <p:cNvSpPr/>
          <p:nvPr/>
        </p:nvSpPr>
        <p:spPr>
          <a:xfrm>
            <a:off x="10514012" y="33612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2" name="object 162"/>
          <p:cNvSpPr/>
          <p:nvPr/>
        </p:nvSpPr>
        <p:spPr>
          <a:xfrm>
            <a:off x="10514012" y="34479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3" name="object 163"/>
          <p:cNvSpPr/>
          <p:nvPr/>
        </p:nvSpPr>
        <p:spPr>
          <a:xfrm>
            <a:off x="10514012" y="35347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4" name="object 164"/>
          <p:cNvSpPr/>
          <p:nvPr/>
        </p:nvSpPr>
        <p:spPr>
          <a:xfrm>
            <a:off x="10514012" y="36215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5" name="object 165"/>
          <p:cNvSpPr/>
          <p:nvPr/>
        </p:nvSpPr>
        <p:spPr>
          <a:xfrm>
            <a:off x="10514012" y="37083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6" name="object 166"/>
          <p:cNvSpPr/>
          <p:nvPr/>
        </p:nvSpPr>
        <p:spPr>
          <a:xfrm>
            <a:off x="10514012" y="37951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p>
        </p:txBody>
      </p:sp>
      <p:sp>
        <p:nvSpPr>
          <p:cNvPr id="267" name="object 167"/>
          <p:cNvSpPr/>
          <p:nvPr/>
        </p:nvSpPr>
        <p:spPr>
          <a:xfrm>
            <a:off x="10816308" y="1699717"/>
            <a:ext cx="365760" cy="365760"/>
          </a:xfrm>
          <a:custGeom>
            <a:avLst/>
            <a:gdLst/>
            <a:ahLst/>
            <a:cxnLst/>
            <a:rect l="l" t="t" r="r" b="b"/>
            <a:pathLst>
              <a:path w="365759" h="365760">
                <a:moveTo>
                  <a:pt x="182879" y="0"/>
                </a:moveTo>
                <a:lnTo>
                  <a:pt x="138931" y="5314"/>
                </a:lnTo>
                <a:lnTo>
                  <a:pt x="98835" y="20412"/>
                </a:lnTo>
                <a:lnTo>
                  <a:pt x="63863" y="44022"/>
                </a:lnTo>
                <a:lnTo>
                  <a:pt x="35284" y="74872"/>
                </a:lnTo>
                <a:lnTo>
                  <a:pt x="14371" y="111694"/>
                </a:lnTo>
                <a:lnTo>
                  <a:pt x="2393" y="153215"/>
                </a:lnTo>
                <a:lnTo>
                  <a:pt x="0" y="182879"/>
                </a:lnTo>
                <a:lnTo>
                  <a:pt x="606" y="197879"/>
                </a:lnTo>
                <a:lnTo>
                  <a:pt x="9323" y="240684"/>
                </a:lnTo>
                <a:lnTo>
                  <a:pt x="27399" y="279213"/>
                </a:lnTo>
                <a:lnTo>
                  <a:pt x="53563" y="312196"/>
                </a:lnTo>
                <a:lnTo>
                  <a:pt x="86546" y="338360"/>
                </a:lnTo>
                <a:lnTo>
                  <a:pt x="125075" y="356436"/>
                </a:lnTo>
                <a:lnTo>
                  <a:pt x="167880" y="365153"/>
                </a:lnTo>
                <a:lnTo>
                  <a:pt x="182879" y="365759"/>
                </a:lnTo>
                <a:lnTo>
                  <a:pt x="197879" y="365153"/>
                </a:lnTo>
                <a:lnTo>
                  <a:pt x="240684" y="356436"/>
                </a:lnTo>
                <a:lnTo>
                  <a:pt x="279213" y="338360"/>
                </a:lnTo>
                <a:lnTo>
                  <a:pt x="312196" y="312196"/>
                </a:lnTo>
                <a:lnTo>
                  <a:pt x="338360" y="279213"/>
                </a:lnTo>
                <a:lnTo>
                  <a:pt x="356436" y="240684"/>
                </a:lnTo>
                <a:lnTo>
                  <a:pt x="365153" y="197879"/>
                </a:lnTo>
                <a:lnTo>
                  <a:pt x="365759" y="182879"/>
                </a:lnTo>
                <a:lnTo>
                  <a:pt x="365153" y="167880"/>
                </a:lnTo>
                <a:lnTo>
                  <a:pt x="356436" y="125075"/>
                </a:lnTo>
                <a:lnTo>
                  <a:pt x="338360" y="86546"/>
                </a:lnTo>
                <a:lnTo>
                  <a:pt x="312196" y="53563"/>
                </a:lnTo>
                <a:lnTo>
                  <a:pt x="279213" y="27399"/>
                </a:lnTo>
                <a:lnTo>
                  <a:pt x="240684" y="9323"/>
                </a:lnTo>
                <a:lnTo>
                  <a:pt x="197879" y="606"/>
                </a:lnTo>
                <a:lnTo>
                  <a:pt x="182879" y="0"/>
                </a:lnTo>
                <a:close/>
              </a:path>
            </a:pathLst>
          </a:custGeom>
          <a:solidFill>
            <a:srgbClr val="FFFFFF"/>
          </a:solidFill>
        </p:spPr>
        <p:txBody>
          <a:bodyPr wrap="square" lIns="0" tIns="0" rIns="0" bIns="0" rtlCol="0"/>
          <a:lstStyle/>
          <a:p>
            <a:endParaRPr/>
          </a:p>
        </p:txBody>
      </p:sp>
      <p:sp>
        <p:nvSpPr>
          <p:cNvPr id="268" name="object 168"/>
          <p:cNvSpPr/>
          <p:nvPr/>
        </p:nvSpPr>
        <p:spPr>
          <a:xfrm>
            <a:off x="10816308" y="1699717"/>
            <a:ext cx="365760" cy="365760"/>
          </a:xfrm>
          <a:custGeom>
            <a:avLst/>
            <a:gdLst/>
            <a:ahLst/>
            <a:cxnLst/>
            <a:rect l="l" t="t" r="r" b="b"/>
            <a:pathLst>
              <a:path w="365759" h="365760">
                <a:moveTo>
                  <a:pt x="365759" y="182879"/>
                </a:moveTo>
                <a:lnTo>
                  <a:pt x="360445" y="226828"/>
                </a:lnTo>
                <a:lnTo>
                  <a:pt x="345347" y="266924"/>
                </a:lnTo>
                <a:lnTo>
                  <a:pt x="321737" y="301896"/>
                </a:lnTo>
                <a:lnTo>
                  <a:pt x="290887" y="330475"/>
                </a:lnTo>
                <a:lnTo>
                  <a:pt x="254065" y="351388"/>
                </a:lnTo>
                <a:lnTo>
                  <a:pt x="212544" y="363366"/>
                </a:lnTo>
                <a:lnTo>
                  <a:pt x="182879" y="365759"/>
                </a:lnTo>
                <a:lnTo>
                  <a:pt x="167880" y="365153"/>
                </a:lnTo>
                <a:lnTo>
                  <a:pt x="125075" y="356436"/>
                </a:lnTo>
                <a:lnTo>
                  <a:pt x="86546" y="338360"/>
                </a:lnTo>
                <a:lnTo>
                  <a:pt x="53563" y="312196"/>
                </a:lnTo>
                <a:lnTo>
                  <a:pt x="27399" y="279213"/>
                </a:lnTo>
                <a:lnTo>
                  <a:pt x="9323" y="240684"/>
                </a:lnTo>
                <a:lnTo>
                  <a:pt x="606" y="197879"/>
                </a:lnTo>
                <a:lnTo>
                  <a:pt x="0" y="182879"/>
                </a:lnTo>
                <a:lnTo>
                  <a:pt x="606" y="167880"/>
                </a:lnTo>
                <a:lnTo>
                  <a:pt x="9323" y="125075"/>
                </a:lnTo>
                <a:lnTo>
                  <a:pt x="27399" y="86546"/>
                </a:lnTo>
                <a:lnTo>
                  <a:pt x="53563" y="53563"/>
                </a:lnTo>
                <a:lnTo>
                  <a:pt x="86546" y="27399"/>
                </a:lnTo>
                <a:lnTo>
                  <a:pt x="125075" y="9323"/>
                </a:lnTo>
                <a:lnTo>
                  <a:pt x="167880" y="606"/>
                </a:lnTo>
                <a:lnTo>
                  <a:pt x="182879" y="0"/>
                </a:lnTo>
                <a:lnTo>
                  <a:pt x="197879" y="606"/>
                </a:lnTo>
                <a:lnTo>
                  <a:pt x="240684" y="9323"/>
                </a:lnTo>
                <a:lnTo>
                  <a:pt x="279213" y="27399"/>
                </a:lnTo>
                <a:lnTo>
                  <a:pt x="312196" y="53563"/>
                </a:lnTo>
                <a:lnTo>
                  <a:pt x="338360" y="86546"/>
                </a:lnTo>
                <a:lnTo>
                  <a:pt x="356436" y="125075"/>
                </a:lnTo>
                <a:lnTo>
                  <a:pt x="365153" y="167880"/>
                </a:lnTo>
                <a:lnTo>
                  <a:pt x="365759" y="182879"/>
                </a:lnTo>
                <a:close/>
              </a:path>
            </a:pathLst>
          </a:custGeom>
          <a:ln w="12700">
            <a:solidFill>
              <a:srgbClr val="002C77"/>
            </a:solidFill>
          </a:ln>
        </p:spPr>
        <p:txBody>
          <a:bodyPr wrap="square" lIns="0" tIns="0" rIns="0" bIns="0" rtlCol="0"/>
          <a:lstStyle/>
          <a:p>
            <a:endParaRPr/>
          </a:p>
        </p:txBody>
      </p:sp>
      <p:sp>
        <p:nvSpPr>
          <p:cNvPr id="269" name="object 169"/>
          <p:cNvSpPr txBox="1"/>
          <p:nvPr/>
        </p:nvSpPr>
        <p:spPr>
          <a:xfrm>
            <a:off x="10935829" y="1817306"/>
            <a:ext cx="127000" cy="157351"/>
          </a:xfrm>
          <a:prstGeom prst="rect">
            <a:avLst/>
          </a:prstGeom>
        </p:spPr>
        <p:txBody>
          <a:bodyPr vert="horz" wrap="square" lIns="0" tIns="0" rIns="0" bIns="0" rtlCol="0">
            <a:spAutoFit/>
          </a:bodyPr>
          <a:lstStyle/>
          <a:p>
            <a:pPr marL="12700">
              <a:lnSpc>
                <a:spcPts val="1200"/>
              </a:lnSpc>
            </a:pPr>
            <a:r>
              <a:rPr lang="en-US" sz="1400" dirty="0">
                <a:solidFill>
                  <a:srgbClr val="595959"/>
                </a:solidFill>
                <a:latin typeface="Ubuntu" panose="020B0504030602030204"/>
                <a:cs typeface="Slate Pro"/>
              </a:rPr>
              <a:t>A</a:t>
            </a:r>
          </a:p>
        </p:txBody>
      </p:sp>
      <p:sp>
        <p:nvSpPr>
          <p:cNvPr id="271" name="object 70"/>
          <p:cNvSpPr txBox="1"/>
          <p:nvPr/>
        </p:nvSpPr>
        <p:spPr>
          <a:xfrm>
            <a:off x="5952327" y="2925386"/>
            <a:ext cx="1441985" cy="666849"/>
          </a:xfrm>
          <a:prstGeom prst="rect">
            <a:avLst/>
          </a:prstGeom>
        </p:spPr>
        <p:txBody>
          <a:bodyPr vert="horz" wrap="square" lIns="0" tIns="0" rIns="0" bIns="0" rtlCol="0">
            <a:spAutoFit/>
          </a:bodyPr>
          <a:lstStyle/>
          <a:p>
            <a:pPr marL="12700" marR="5080" algn="ctr">
              <a:lnSpc>
                <a:spcPts val="1300"/>
              </a:lnSpc>
            </a:pPr>
            <a:r>
              <a:rPr lang="en-US" sz="1200" dirty="0">
                <a:solidFill>
                  <a:srgbClr val="595959"/>
                </a:solidFill>
                <a:latin typeface="Ubuntu" panose="020B0504030602030204"/>
                <a:cs typeface="Slate Pro Bk"/>
              </a:rPr>
              <a:t>Is document received within       15 days from    discharge</a:t>
            </a:r>
            <a:endParaRPr sz="1200" dirty="0">
              <a:solidFill>
                <a:srgbClr val="595959"/>
              </a:solidFill>
              <a:latin typeface="Ubuntu" panose="020B0504030602030204"/>
              <a:cs typeface="Slate Pro Bk"/>
            </a:endParaRPr>
          </a:p>
        </p:txBody>
      </p:sp>
      <p:sp>
        <p:nvSpPr>
          <p:cNvPr id="272" name="object 18"/>
          <p:cNvSpPr txBox="1"/>
          <p:nvPr/>
        </p:nvSpPr>
        <p:spPr>
          <a:xfrm>
            <a:off x="1390392" y="4669296"/>
            <a:ext cx="1135557" cy="500137"/>
          </a:xfrm>
          <a:prstGeom prst="rect">
            <a:avLst/>
          </a:prstGeom>
        </p:spPr>
        <p:txBody>
          <a:bodyPr vert="horz" wrap="square" lIns="0" tIns="0" rIns="0" bIns="0" rtlCol="0">
            <a:spAutoFit/>
          </a:bodyPr>
          <a:lstStyle/>
          <a:p>
            <a:pPr marL="12065" marR="5080" algn="ctr">
              <a:lnSpc>
                <a:spcPts val="1300"/>
              </a:lnSpc>
            </a:pPr>
            <a:r>
              <a:rPr lang="en-US" sz="1200" dirty="0">
                <a:solidFill>
                  <a:srgbClr val="595959"/>
                </a:solidFill>
                <a:latin typeface="Ubuntu" panose="020B0504030602030204"/>
                <a:cs typeface="Slate Pro Bk"/>
              </a:rPr>
              <a:t>TPA checks document suiciency</a:t>
            </a:r>
            <a:endParaRPr sz="1200" dirty="0">
              <a:solidFill>
                <a:srgbClr val="595959"/>
              </a:solidFill>
              <a:latin typeface="Ubuntu" panose="020B0504030602030204"/>
              <a:cs typeface="Slate Pro Bk"/>
            </a:endParaRPr>
          </a:p>
        </p:txBody>
      </p:sp>
      <p:sp>
        <p:nvSpPr>
          <p:cNvPr id="273" name="object 18"/>
          <p:cNvSpPr txBox="1"/>
          <p:nvPr/>
        </p:nvSpPr>
        <p:spPr>
          <a:xfrm>
            <a:off x="3521360" y="4743976"/>
            <a:ext cx="1419860" cy="500137"/>
          </a:xfrm>
          <a:prstGeom prst="rect">
            <a:avLst/>
          </a:prstGeom>
        </p:spPr>
        <p:txBody>
          <a:bodyPr vert="horz" wrap="square" lIns="0" tIns="0" rIns="0" bIns="0" rtlCol="0">
            <a:spAutoFit/>
          </a:bodyPr>
          <a:lstStyle/>
          <a:p>
            <a:pPr marL="12065" marR="5080" algn="ctr">
              <a:lnSpc>
                <a:spcPts val="1300"/>
              </a:lnSpc>
            </a:pPr>
            <a:r>
              <a:rPr lang="en-US" sz="1200" dirty="0">
                <a:solidFill>
                  <a:srgbClr val="595959"/>
                </a:solidFill>
                <a:latin typeface="Ubuntu" panose="020B0504030602030204"/>
                <a:cs typeface="Slate Pro Bk"/>
              </a:rPr>
              <a:t>Is documentation completed as required</a:t>
            </a:r>
            <a:endParaRPr sz="1200" dirty="0">
              <a:solidFill>
                <a:srgbClr val="595959"/>
              </a:solidFill>
              <a:latin typeface="Ubuntu" panose="020B0504030602030204"/>
              <a:cs typeface="Slate Pro Bk"/>
            </a:endParaRPr>
          </a:p>
        </p:txBody>
      </p:sp>
      <p:sp>
        <p:nvSpPr>
          <p:cNvPr id="274" name="object 70"/>
          <p:cNvSpPr txBox="1"/>
          <p:nvPr/>
        </p:nvSpPr>
        <p:spPr>
          <a:xfrm>
            <a:off x="5962320" y="4755690"/>
            <a:ext cx="1403985" cy="333425"/>
          </a:xfrm>
          <a:prstGeom prst="rect">
            <a:avLst/>
          </a:prstGeom>
        </p:spPr>
        <p:txBody>
          <a:bodyPr vert="horz" wrap="square" lIns="0" tIns="0" rIns="0" bIns="0" rtlCol="0">
            <a:spAutoFit/>
          </a:bodyPr>
          <a:lstStyle/>
          <a:p>
            <a:pPr marL="12700" marR="5080" algn="ctr">
              <a:lnSpc>
                <a:spcPts val="1300"/>
              </a:lnSpc>
            </a:pPr>
            <a:r>
              <a:rPr lang="en-US" sz="1200" dirty="0">
                <a:solidFill>
                  <a:srgbClr val="595959"/>
                </a:solidFill>
                <a:latin typeface="Ubuntu" panose="020B0504030602030204"/>
                <a:cs typeface="Slate Pro Bk"/>
              </a:rPr>
              <a:t>Claims processing done as per SLA</a:t>
            </a:r>
            <a:endParaRPr sz="1200" dirty="0">
              <a:solidFill>
                <a:srgbClr val="595959"/>
              </a:solidFill>
              <a:latin typeface="Ubuntu" panose="020B0504030602030204"/>
              <a:cs typeface="Slate Pro Bk"/>
            </a:endParaRPr>
          </a:p>
        </p:txBody>
      </p:sp>
      <p:sp>
        <p:nvSpPr>
          <p:cNvPr id="275" name="object 69"/>
          <p:cNvSpPr/>
          <p:nvPr/>
        </p:nvSpPr>
        <p:spPr>
          <a:xfrm>
            <a:off x="3312363" y="3784600"/>
            <a:ext cx="1808038" cy="378128"/>
          </a:xfrm>
          <a:custGeom>
            <a:avLst/>
            <a:gdLst/>
            <a:ahLst/>
            <a:cxnLst/>
            <a:rect l="l" t="t" r="r" b="b"/>
            <a:pathLst>
              <a:path w="1803400" h="713739">
                <a:moveTo>
                  <a:pt x="1802904" y="713574"/>
                </a:moveTo>
                <a:lnTo>
                  <a:pt x="0" y="713574"/>
                </a:lnTo>
                <a:lnTo>
                  <a:pt x="0" y="0"/>
                </a:lnTo>
                <a:lnTo>
                  <a:pt x="1802904" y="0"/>
                </a:lnTo>
                <a:lnTo>
                  <a:pt x="1802904" y="713574"/>
                </a:lnTo>
                <a:close/>
              </a:path>
            </a:pathLst>
          </a:custGeom>
          <a:solidFill>
            <a:srgbClr val="005BAA"/>
          </a:solidFill>
          <a:ln w="12700">
            <a:noFill/>
          </a:ln>
        </p:spPr>
        <p:txBody>
          <a:bodyPr wrap="square" lIns="0" tIns="0" rIns="0" bIns="0" rtlCol="0"/>
          <a:lstStyle/>
          <a:p>
            <a:endParaRPr/>
          </a:p>
        </p:txBody>
      </p:sp>
      <p:sp>
        <p:nvSpPr>
          <p:cNvPr id="276" name="object 70"/>
          <p:cNvSpPr txBox="1"/>
          <p:nvPr/>
        </p:nvSpPr>
        <p:spPr>
          <a:xfrm>
            <a:off x="3512071" y="3906245"/>
            <a:ext cx="1403985" cy="153888"/>
          </a:xfrm>
          <a:prstGeom prst="rect">
            <a:avLst/>
          </a:prstGeom>
        </p:spPr>
        <p:txBody>
          <a:bodyPr vert="horz" wrap="square" lIns="0" tIns="0" rIns="0" bIns="0" rtlCol="0">
            <a:spAutoFit/>
          </a:bodyPr>
          <a:lstStyle/>
          <a:p>
            <a:pPr marL="12700" marR="5080" algn="ctr">
              <a:lnSpc>
                <a:spcPts val="1200"/>
              </a:lnSpc>
            </a:pPr>
            <a:r>
              <a:rPr lang="en-US" sz="1200" b="1" dirty="0">
                <a:solidFill>
                  <a:schemeClr val="bg1"/>
                </a:solidFill>
                <a:latin typeface="Ubuntu" panose="020B0504030602030204"/>
                <a:cs typeface="Slate Pro Bk"/>
              </a:rPr>
              <a:t>Claim Rejected</a:t>
            </a:r>
            <a:endParaRPr sz="1200" b="1" dirty="0">
              <a:solidFill>
                <a:schemeClr val="bg1"/>
              </a:solidFill>
              <a:latin typeface="Ubuntu" panose="020B0504030602030204"/>
              <a:cs typeface="Slate Pro Bk"/>
            </a:endParaRPr>
          </a:p>
        </p:txBody>
      </p:sp>
      <p:sp>
        <p:nvSpPr>
          <p:cNvPr id="277" name="object 70"/>
          <p:cNvSpPr txBox="1"/>
          <p:nvPr/>
        </p:nvSpPr>
        <p:spPr>
          <a:xfrm>
            <a:off x="1659786" y="3044952"/>
            <a:ext cx="792203" cy="333425"/>
          </a:xfrm>
          <a:prstGeom prst="rect">
            <a:avLst/>
          </a:prstGeom>
        </p:spPr>
        <p:txBody>
          <a:bodyPr vert="horz" wrap="square" lIns="0" tIns="0" rIns="0" bIns="0" rtlCol="0">
            <a:spAutoFit/>
          </a:bodyPr>
          <a:lstStyle/>
          <a:p>
            <a:pPr marL="12700" algn="ctr">
              <a:lnSpc>
                <a:spcPts val="1300"/>
              </a:lnSpc>
            </a:pPr>
            <a:r>
              <a:rPr lang="en-US" sz="1200" dirty="0">
                <a:solidFill>
                  <a:srgbClr val="595959"/>
                </a:solidFill>
                <a:latin typeface="Ubuntu" panose="020B0504030602030204"/>
                <a:cs typeface="Slate Pro Bk"/>
              </a:rPr>
              <a:t>Is claim</a:t>
            </a:r>
          </a:p>
          <a:p>
            <a:pPr marL="12700" algn="ctr">
              <a:lnSpc>
                <a:spcPts val="1300"/>
              </a:lnSpc>
            </a:pPr>
            <a:r>
              <a:rPr lang="en-US" sz="1200" dirty="0">
                <a:solidFill>
                  <a:srgbClr val="595959"/>
                </a:solidFill>
                <a:latin typeface="Ubuntu" panose="020B0504030602030204"/>
                <a:cs typeface="Slate Pro Bk"/>
              </a:rPr>
              <a:t>Payable?</a:t>
            </a:r>
          </a:p>
        </p:txBody>
      </p:sp>
      <p:sp>
        <p:nvSpPr>
          <p:cNvPr id="279" name="object 81"/>
          <p:cNvSpPr txBox="1"/>
          <p:nvPr/>
        </p:nvSpPr>
        <p:spPr>
          <a:xfrm>
            <a:off x="5254623" y="2974099"/>
            <a:ext cx="342613" cy="193974"/>
          </a:xfrm>
          <a:prstGeom prst="rect">
            <a:avLst/>
          </a:prstGeom>
        </p:spPr>
        <p:txBody>
          <a:bodyPr vert="horz" wrap="square" lIns="0" tIns="0" rIns="0" bIns="0" rtlCol="0">
            <a:spAutoFit/>
          </a:bodyPr>
          <a:lstStyle/>
          <a:p>
            <a:pPr marL="12700">
              <a:lnSpc>
                <a:spcPct val="100000"/>
              </a:lnSpc>
            </a:pPr>
            <a:r>
              <a:rPr lang="en-US" sz="1250" b="0" dirty="0">
                <a:solidFill>
                  <a:srgbClr val="414042"/>
                </a:solidFill>
                <a:latin typeface="Slate Pro Bk"/>
                <a:cs typeface="Slate Pro Bk"/>
              </a:rPr>
              <a:t>Yes</a:t>
            </a:r>
            <a:endParaRPr sz="1250" dirty="0">
              <a:latin typeface="Slate Pro Bk"/>
              <a:cs typeface="Slate Pro Bk"/>
            </a:endParaRPr>
          </a:p>
        </p:txBody>
      </p:sp>
      <p:sp>
        <p:nvSpPr>
          <p:cNvPr id="280" name="object 21"/>
          <p:cNvSpPr/>
          <p:nvPr/>
        </p:nvSpPr>
        <p:spPr>
          <a:xfrm>
            <a:off x="8192616" y="4377400"/>
            <a:ext cx="2348649" cy="1213703"/>
          </a:xfrm>
          <a:custGeom>
            <a:avLst/>
            <a:gdLst/>
            <a:ahLst/>
            <a:cxnLst/>
            <a:rect l="l" t="t" r="r" b="b"/>
            <a:pathLst>
              <a:path w="1803400" h="713739">
                <a:moveTo>
                  <a:pt x="1802904" y="713574"/>
                </a:moveTo>
                <a:lnTo>
                  <a:pt x="0" y="713574"/>
                </a:lnTo>
                <a:lnTo>
                  <a:pt x="0" y="0"/>
                </a:lnTo>
                <a:lnTo>
                  <a:pt x="1802904" y="0"/>
                </a:lnTo>
                <a:lnTo>
                  <a:pt x="1802904" y="713574"/>
                </a:lnTo>
                <a:close/>
              </a:path>
            </a:pathLst>
          </a:custGeom>
          <a:solidFill>
            <a:srgbClr val="005BAA"/>
          </a:solidFill>
          <a:ln w="12700">
            <a:noFill/>
          </a:ln>
        </p:spPr>
        <p:txBody>
          <a:bodyPr wrap="square" lIns="0" tIns="0" rIns="0" bIns="0" rtlCol="0"/>
          <a:lstStyle/>
          <a:p>
            <a:endParaRPr/>
          </a:p>
        </p:txBody>
      </p:sp>
      <p:sp>
        <p:nvSpPr>
          <p:cNvPr id="281" name="object 75"/>
          <p:cNvSpPr txBox="1"/>
          <p:nvPr/>
        </p:nvSpPr>
        <p:spPr>
          <a:xfrm>
            <a:off x="8306210" y="4502596"/>
            <a:ext cx="2123152" cy="833562"/>
          </a:xfrm>
          <a:prstGeom prst="rect">
            <a:avLst/>
          </a:prstGeom>
        </p:spPr>
        <p:txBody>
          <a:bodyPr vert="horz" wrap="square" lIns="0" tIns="0" rIns="0" bIns="0" rtlCol="0">
            <a:spAutoFit/>
          </a:bodyPr>
          <a:lstStyle/>
          <a:p>
            <a:pPr marL="12700" marR="5080" indent="-635" algn="ctr">
              <a:lnSpc>
                <a:spcPts val="1300"/>
              </a:lnSpc>
            </a:pPr>
            <a:r>
              <a:rPr lang="en-US" sz="1200" dirty="0">
                <a:solidFill>
                  <a:schemeClr val="bg1"/>
                </a:solidFill>
                <a:latin typeface="Ubuntu" panose="020B0504030602030204"/>
                <a:cs typeface="Slate Pro Bk"/>
              </a:rPr>
              <a:t>Payment to be made to Associate. The discharge voucher and copy of payment receipt to be sent within           3 working days to the member</a:t>
            </a:r>
            <a:endParaRPr sz="1200" dirty="0">
              <a:solidFill>
                <a:schemeClr val="bg1"/>
              </a:solidFill>
              <a:latin typeface="Ubuntu" panose="020B0504030602030204"/>
              <a:cs typeface="Slate Pro Bk"/>
            </a:endParaRPr>
          </a:p>
        </p:txBody>
      </p:sp>
      <p:sp>
        <p:nvSpPr>
          <p:cNvPr id="282" name="object 65"/>
          <p:cNvSpPr/>
          <p:nvPr/>
        </p:nvSpPr>
        <p:spPr>
          <a:xfrm>
            <a:off x="1162088" y="2660397"/>
            <a:ext cx="1727106" cy="1102536"/>
          </a:xfrm>
          <a:custGeom>
            <a:avLst/>
            <a:gdLst/>
            <a:ahLst/>
            <a:cxnLst/>
            <a:rect l="l" t="t" r="r" b="b"/>
            <a:pathLst>
              <a:path w="2196465" h="1028064">
                <a:moveTo>
                  <a:pt x="1098143" y="0"/>
                </a:moveTo>
                <a:lnTo>
                  <a:pt x="2196287" y="513943"/>
                </a:lnTo>
                <a:lnTo>
                  <a:pt x="1098143" y="1027887"/>
                </a:lnTo>
                <a:lnTo>
                  <a:pt x="0" y="513943"/>
                </a:lnTo>
                <a:lnTo>
                  <a:pt x="1098143" y="0"/>
                </a:lnTo>
                <a:close/>
              </a:path>
            </a:pathLst>
          </a:custGeom>
          <a:ln w="12700">
            <a:solidFill>
              <a:srgbClr val="002C77"/>
            </a:solidFill>
          </a:ln>
        </p:spPr>
        <p:txBody>
          <a:bodyPr wrap="square" lIns="0" tIns="0" rIns="0" bIns="0" rtlCol="0"/>
          <a:lstStyle/>
          <a:p>
            <a:endParaRPr/>
          </a:p>
        </p:txBody>
      </p:sp>
    </p:spTree>
    <p:extLst>
      <p:ext uri="{BB962C8B-B14F-4D97-AF65-F5344CB8AC3E}">
        <p14:creationId xmlns:p14="http://schemas.microsoft.com/office/powerpoint/2010/main" val="20769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9120078" y="4129397"/>
            <a:ext cx="2106667" cy="17458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resentationTitle"/>
          <p:cNvSpPr txBox="1">
            <a:spLocks noChangeArrowheads="1"/>
          </p:cNvSpPr>
          <p:nvPr>
            <p:custDataLst>
              <p:tags r:id="rId1"/>
            </p:custDataLst>
          </p:nvPr>
        </p:nvSpPr>
        <p:spPr bwMode="gray">
          <a:xfrm>
            <a:off x="4362813" y="751274"/>
            <a:ext cx="3524906" cy="39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Claims Document List</a:t>
            </a:r>
          </a:p>
        </p:txBody>
      </p:sp>
      <p:sp>
        <p:nvSpPr>
          <p:cNvPr id="4" name="PresentationTitle"/>
          <p:cNvSpPr txBox="1">
            <a:spLocks noChangeArrowheads="1"/>
          </p:cNvSpPr>
          <p:nvPr>
            <p:custDataLst>
              <p:tags r:id="rId2"/>
            </p:custDataLst>
          </p:nvPr>
        </p:nvSpPr>
        <p:spPr bwMode="gray">
          <a:xfrm>
            <a:off x="1033785" y="751274"/>
            <a:ext cx="3206844" cy="39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Non Cashless Process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72550864"/>
              </p:ext>
            </p:extLst>
          </p:nvPr>
        </p:nvGraphicFramePr>
        <p:xfrm>
          <a:off x="981915" y="1498721"/>
          <a:ext cx="10324716" cy="2414376"/>
        </p:xfrm>
        <a:graphic>
          <a:graphicData uri="http://schemas.openxmlformats.org/drawingml/2006/table">
            <a:tbl>
              <a:tblPr firstRow="1" bandRow="1">
                <a:tableStyleId>{2D5ABB26-0587-4C30-8999-92F81FD0307C}</a:tableStyleId>
              </a:tblPr>
              <a:tblGrid>
                <a:gridCol w="10324716">
                  <a:extLst>
                    <a:ext uri="{9D8B030D-6E8A-4147-A177-3AD203B41FA5}">
                      <a16:colId xmlns:a16="http://schemas.microsoft.com/office/drawing/2014/main" val="2945946761"/>
                    </a:ext>
                  </a:extLst>
                </a:gridCol>
              </a:tblGrid>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Duly filled Claim form of MediAssist with Signature</a:t>
                      </a:r>
                    </a:p>
                  </a:txBody>
                  <a:tcPr marL="100510" marR="100510" marT="50251" marB="50251" horzOverflow="overflow">
                    <a:lnL>
                      <a:noFill/>
                    </a:lnL>
                    <a:lnR>
                      <a:noFill/>
                    </a:lnR>
                    <a:lnT w="12700" cap="flat" cmpd="sng" algn="ctr">
                      <a:solidFill>
                        <a:schemeClr val="bg1">
                          <a:lumMod val="9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Hospital bills in original (with bill no; signed and stamped by the hospital) with all charges itemized and the original receipts</a:t>
                      </a: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60839">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Discharge Summary/death summary/day care summary (original)</a:t>
                      </a: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60839">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Attending doctors’ bills and receipts and certificate regarding diagnosis (if separate from hospital bill)</a:t>
                      </a: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Original reports or attested copies of Bills and Receipts for Medicines, Investigations along with Doctors prescription in Original and Laboratory, </a:t>
                      </a:r>
                      <a:r>
                        <a:rPr lang="en-AU" sz="1200" b="0" kern="1200" dirty="0">
                          <a:solidFill>
                            <a:schemeClr val="tx1">
                              <a:lumMod val="65000"/>
                              <a:lumOff val="35000"/>
                            </a:schemeClr>
                          </a:solidFill>
                          <a:latin typeface="Arial" panose="020B0604020202020204" pitchFamily="34" charset="0"/>
                          <a:ea typeface="+mn-ea"/>
                          <a:cs typeface="Arial" panose="020B0604020202020204" pitchFamily="34" charset="0"/>
                        </a:rPr>
                        <a:t>Stickers in case of Implants E.g.: Lens (Cataract), Stents (Heart Surgery) etc.</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Follow-up advice or letter for line of treatment after discharge from hospital, from Doctor.</a:t>
                      </a: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260839">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Provide Break up details including Pharmacy items (with prescriptions), Materials, Investigations even though it is there in the main bill</a:t>
                      </a: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93068"/>
                  </a:ext>
                </a:extLst>
              </a:tr>
              <a:tr h="260839">
                <a:tc>
                  <a:txBody>
                    <a:bodyPr/>
                    <a:lstStyle/>
                    <a:p>
                      <a:pPr marL="0" marR="0" lvl="0" indent="0" algn="l" defTabSz="914400" rtl="0" eaLnBrk="1" fontAlgn="auto" latinLnBrk="0" hangingPunct="1">
                        <a:lnSpc>
                          <a:spcPts val="1440"/>
                        </a:lnSpc>
                        <a:spcBef>
                          <a:spcPct val="50000"/>
                        </a:spcBef>
                        <a:spcAft>
                          <a:spcPts val="0"/>
                        </a:spcAft>
                        <a:buClrTx/>
                        <a:buSzTx/>
                        <a:buFont typeface="Arial" panose="020B0604020202020204" pitchFamily="34" charset="0"/>
                        <a:buNone/>
                        <a:tabLst/>
                        <a:defRPr/>
                      </a:pPr>
                      <a:r>
                        <a:rPr lang="en-GB" sz="1200" b="1" kern="1200" dirty="0">
                          <a:solidFill>
                            <a:schemeClr val="tx1">
                              <a:lumMod val="65000"/>
                              <a:lumOff val="35000"/>
                            </a:schemeClr>
                          </a:solidFill>
                          <a:latin typeface="Arial" panose="020B0604020202020204" pitchFamily="34" charset="0"/>
                          <a:ea typeface="+mn-ea"/>
                          <a:cs typeface="Arial" panose="020B0604020202020204" pitchFamily="34" charset="0"/>
                        </a:rPr>
                        <a:t>All remittance would be done through RTGS/ NEFT only. Please attached cancelled cheque leaf along with claim documents</a:t>
                      </a:r>
                      <a:endPar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00510" marR="100510" marT="50251" marB="50251"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9584131"/>
                  </a:ext>
                </a:extLst>
              </a:tr>
            </a:tbl>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247505379"/>
              </p:ext>
            </p:extLst>
          </p:nvPr>
        </p:nvGraphicFramePr>
        <p:xfrm>
          <a:off x="9478786" y="4609159"/>
          <a:ext cx="1418336" cy="1196721"/>
        </p:xfrm>
        <a:graphic>
          <a:graphicData uri="http://schemas.openxmlformats.org/presentationml/2006/ole">
            <mc:AlternateContent xmlns:mc="http://schemas.openxmlformats.org/markup-compatibility/2006">
              <mc:Choice xmlns:v="urn:schemas-microsoft-com:vml" Requires="v">
                <p:oleObj name="Acrobat Document" showAsIcon="1" r:id="rId5" imgW="914400" imgH="771480" progId="AcroExch.Document.DC">
                  <p:embed/>
                </p:oleObj>
              </mc:Choice>
              <mc:Fallback>
                <p:oleObj name="Acrobat Document" showAsIcon="1" r:id="rId5" imgW="914400" imgH="771480" progId="AcroExch.Document.DC">
                  <p:embed/>
                  <p:pic>
                    <p:nvPicPr>
                      <p:cNvPr id="37" name="Object 36"/>
                      <p:cNvPicPr/>
                      <p:nvPr/>
                    </p:nvPicPr>
                    <p:blipFill>
                      <a:blip r:embed="rId6"/>
                      <a:stretch>
                        <a:fillRect/>
                      </a:stretch>
                    </p:blipFill>
                    <p:spPr>
                      <a:xfrm>
                        <a:off x="9478786" y="4609159"/>
                        <a:ext cx="1418336" cy="1196721"/>
                      </a:xfrm>
                      <a:prstGeom prst="rect">
                        <a:avLst/>
                      </a:prstGeom>
                      <a:noFill/>
                    </p:spPr>
                  </p:pic>
                </p:oleObj>
              </mc:Fallback>
            </mc:AlternateContent>
          </a:graphicData>
        </a:graphic>
      </p:graphicFrame>
      <p:sp>
        <p:nvSpPr>
          <p:cNvPr id="47" name="Rounded Rectangle 46"/>
          <p:cNvSpPr/>
          <p:nvPr/>
        </p:nvSpPr>
        <p:spPr>
          <a:xfrm>
            <a:off x="9040193" y="6045315"/>
            <a:ext cx="2266439" cy="342900"/>
          </a:xfrm>
          <a:prstGeom prst="roundRect">
            <a:avLst>
              <a:gd name="adj" fmla="val 50000"/>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120078" y="6079166"/>
            <a:ext cx="2106667" cy="276999"/>
          </a:xfrm>
          <a:prstGeom prst="rect">
            <a:avLst/>
          </a:prstGeom>
          <a:noFill/>
        </p:spPr>
        <p:txBody>
          <a:bodyPr wrap="none" rtlCol="0">
            <a:spAutoFit/>
          </a:bodyPr>
          <a:lstStyle/>
          <a:p>
            <a:r>
              <a:rPr lang="en-US" sz="1200" b="1" dirty="0">
                <a:solidFill>
                  <a:srgbClr val="FFC945"/>
                </a:solidFill>
                <a:latin typeface="Ubuntu" panose="020B0504030602030204"/>
              </a:rPr>
              <a:t>https://www.medibuddy.in</a:t>
            </a:r>
          </a:p>
        </p:txBody>
      </p:sp>
      <p:sp>
        <p:nvSpPr>
          <p:cNvPr id="49" name="Rectangle 48"/>
          <p:cNvSpPr/>
          <p:nvPr/>
        </p:nvSpPr>
        <p:spPr>
          <a:xfrm>
            <a:off x="978469" y="5455920"/>
            <a:ext cx="7837386" cy="944924"/>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resentationTitle"/>
          <p:cNvSpPr txBox="1">
            <a:spLocks noChangeArrowheads="1"/>
          </p:cNvSpPr>
          <p:nvPr>
            <p:custDataLst>
              <p:tags r:id="rId3"/>
            </p:custDataLst>
          </p:nvPr>
        </p:nvSpPr>
        <p:spPr bwMode="gray">
          <a:xfrm>
            <a:off x="1092768" y="5534135"/>
            <a:ext cx="7617800" cy="769441"/>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a:t>
            </a:r>
          </a:p>
          <a:p>
            <a:pPr marL="171450" indent="-171450">
              <a:lnSpc>
                <a:spcPct val="100000"/>
              </a:lnSpc>
              <a:spcBef>
                <a:spcPts val="0"/>
              </a:spcBef>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Please retain photocopies of all documents submitted</a:t>
            </a:r>
          </a:p>
          <a:p>
            <a:pPr marL="171450" indent="-171450">
              <a:lnSpc>
                <a:spcPct val="100000"/>
              </a:lnSpc>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The claim documents should be submitted to the respective SPOC at your location within 30 days from the date of discharge</a:t>
            </a:r>
          </a:p>
          <a:p>
            <a:pPr marL="171450" indent="-171450">
              <a:lnSpc>
                <a:spcPct val="100000"/>
              </a:lnSpc>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Above mentioned documents are basic documents required to process &amp; settle a claim. TPA doctor may raise request for additional documents if required on case to case basis</a:t>
            </a:r>
          </a:p>
        </p:txBody>
      </p:sp>
    </p:spTree>
    <p:extLst>
      <p:ext uri="{BB962C8B-B14F-4D97-AF65-F5344CB8AC3E}">
        <p14:creationId xmlns:p14="http://schemas.microsoft.com/office/powerpoint/2010/main" val="303953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Title"/>
          <p:cNvSpPr txBox="1">
            <a:spLocks noChangeArrowheads="1"/>
          </p:cNvSpPr>
          <p:nvPr>
            <p:custDataLst>
              <p:tags r:id="rId1"/>
            </p:custDataLst>
          </p:nvPr>
        </p:nvSpPr>
        <p:spPr bwMode="gray">
          <a:xfrm>
            <a:off x="973404" y="751274"/>
            <a:ext cx="3206844" cy="3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General Exclusions</a:t>
            </a:r>
            <a:endParaRPr lang="en-GB" sz="2300" b="1" kern="0" dirty="0">
              <a:solidFill>
                <a:srgbClr val="005BAA"/>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72782678"/>
              </p:ext>
            </p:extLst>
          </p:nvPr>
        </p:nvGraphicFramePr>
        <p:xfrm>
          <a:off x="981915" y="1498721"/>
          <a:ext cx="10324716" cy="4703524"/>
        </p:xfrm>
        <a:graphic>
          <a:graphicData uri="http://schemas.openxmlformats.org/drawingml/2006/table">
            <a:tbl>
              <a:tblPr firstRow="1" bandRow="1">
                <a:tableStyleId>{2D5ABB26-0587-4C30-8999-92F81FD0307C}</a:tableStyleId>
              </a:tblPr>
              <a:tblGrid>
                <a:gridCol w="10324716">
                  <a:extLst>
                    <a:ext uri="{9D8B030D-6E8A-4147-A177-3AD203B41FA5}">
                      <a16:colId xmlns:a16="http://schemas.microsoft.com/office/drawing/2014/main" val="2945946761"/>
                    </a:ext>
                  </a:extLst>
                </a:gridCol>
              </a:tblGrid>
              <a:tr h="265559">
                <a:tc>
                  <a:txBody>
                    <a:bodyPr/>
                    <a:lstStyle/>
                    <a:p>
                      <a:pPr marL="171450" marR="0" lvl="0" indent="-171450" algn="l" defTabSz="1104900" rtl="0" eaLnBrk="1" fontAlgn="base" latinLnBrk="0" hangingPunct="1">
                        <a:lnSpc>
                          <a:spcPts val="1200"/>
                        </a:lnSpc>
                        <a:spcBef>
                          <a:spcPct val="2000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Circumcision unless necessary for treatment of disease </a:t>
                      </a:r>
                    </a:p>
                  </a:txBody>
                  <a:tcPr marL="100510" marR="100510" marT="50251" marB="50251" anchor="ctr" horzOverflow="overflow">
                    <a:lnL>
                      <a:noFill/>
                    </a:lnL>
                    <a:lnR>
                      <a:noFill/>
                    </a:lnR>
                    <a:lnT w="12700" cap="flat" cmpd="sng" algn="ctr">
                      <a:solidFill>
                        <a:schemeClr val="bg1">
                          <a:lumMod val="9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65559">
                <a:tc>
                  <a:txBody>
                    <a:bodyPr/>
                    <a:lstStyle/>
                    <a:p>
                      <a:pPr marL="171450" indent="-171450" algn="l">
                        <a:lnSpc>
                          <a:spcPts val="120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Cosmetic dental treatment</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65559">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Hospitalization for convalescence, general debility, intentional self-injury, use of intoxicating drugs/ alcohol.</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405761">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Naturopathy, chiropractic medicine, herbalism, traditional Chinese medicine, meditation, yoga, biofeedback, hypnosis, homeopathy, acupuncture, and</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nutritional-based therapies.</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395539">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Any non-medical expenses like registration fees, admission fees, charges for medical records, cafeteria  charges, telephone charges, hospital surcharges etc.</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265559">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Expenses incurred in connection with voluntary medical termination of pregnancy are not covered.</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265559">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Cost of spectacles, contact lenses, hearing aids, cost of appliances, spectacles, contact lenses, hearing aids</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93068"/>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Any cosmetic or plastic surgery except for correction of injury</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9584131"/>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Hospitalization for diagnostic tests only</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1943490"/>
                  </a:ext>
                </a:extLst>
              </a:tr>
              <a:tr h="338648">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Vitamins and tonics unless used for treatment of injury or disease</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880422"/>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Coverage for hospitalization arising on account of  or related to Psychiatric ailments exclusion.</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46901"/>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t>
                      </a:r>
                      <a:r>
                        <a:rPr lang="en-US" sz="1200" b="0" kern="1200" dirty="0" err="1">
                          <a:solidFill>
                            <a:schemeClr val="tx1">
                              <a:lumMod val="65000"/>
                              <a:lumOff val="35000"/>
                            </a:schemeClr>
                          </a:solidFill>
                          <a:latin typeface="Arial" panose="020B0604020202020204" pitchFamily="34" charset="0"/>
                          <a:ea typeface="+mn-ea"/>
                          <a:cs typeface="Arial" panose="020B0604020202020204" pitchFamily="34" charset="0"/>
                        </a:rPr>
                        <a:t>Septoplasty</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is beyond scope of coverage. </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747175"/>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OPD Claims,  Claims submitted without prescriptions/diagnosis/ original bills</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4000733"/>
                  </a:ext>
                </a:extLst>
              </a:tr>
              <a:tr h="367105">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Costs incurred as a part of membership/subscription to a clinic or health </a:t>
                      </a:r>
                      <a:r>
                        <a:rPr lang="en-US" sz="1200" b="0" kern="1200" dirty="0" err="1">
                          <a:solidFill>
                            <a:schemeClr val="tx1">
                              <a:lumMod val="65000"/>
                              <a:lumOff val="35000"/>
                            </a:schemeClr>
                          </a:solidFill>
                          <a:latin typeface="Arial" panose="020B0604020202020204" pitchFamily="34" charset="0"/>
                          <a:ea typeface="+mn-ea"/>
                          <a:cs typeface="Arial" panose="020B0604020202020204" pitchFamily="34" charset="0"/>
                        </a:rPr>
                        <a:t>centre</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Health foods, Dietary supplements</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8055014"/>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Injury or disease directly or indirectly caused by or arising from or attributable to War or War-like situations, nuclear weapons</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3711751"/>
                  </a:ext>
                </a:extLst>
              </a:tr>
              <a:tr h="265559">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522552"/>
                  </a:ext>
                </a:extLst>
              </a:tr>
            </a:tbl>
          </a:graphicData>
        </a:graphic>
      </p:graphicFrame>
      <p:sp>
        <p:nvSpPr>
          <p:cNvPr id="9" name="Rectangle 8"/>
          <p:cNvSpPr/>
          <p:nvPr/>
        </p:nvSpPr>
        <p:spPr>
          <a:xfrm>
            <a:off x="981915" y="6169261"/>
            <a:ext cx="10331063" cy="295209"/>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PresentationTitle"/>
          <p:cNvSpPr txBox="1">
            <a:spLocks noChangeArrowheads="1"/>
          </p:cNvSpPr>
          <p:nvPr>
            <p:custDataLst>
              <p:tags r:id="rId2"/>
            </p:custDataLst>
          </p:nvPr>
        </p:nvSpPr>
        <p:spPr bwMode="gray">
          <a:xfrm>
            <a:off x="1096216" y="6237012"/>
            <a:ext cx="4127426" cy="153888"/>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 </a:t>
            </a:r>
            <a:r>
              <a:rPr lang="en-US" sz="1000" i="1" dirty="0">
                <a:solidFill>
                  <a:schemeClr val="tx1">
                    <a:lumMod val="65000"/>
                    <a:lumOff val="35000"/>
                  </a:schemeClr>
                </a:solidFill>
                <a:latin typeface="Arial" panose="020B0604020202020204" pitchFamily="34" charset="0"/>
                <a:cs typeface="Arial" panose="020B0604020202020204" pitchFamily="34" charset="0"/>
              </a:rPr>
              <a:t>The above-mentioned exclusions are indicative &amp; not exhaustive.</a:t>
            </a:r>
          </a:p>
        </p:txBody>
      </p:sp>
    </p:spTree>
    <p:extLst>
      <p:ext uri="{BB962C8B-B14F-4D97-AF65-F5344CB8AC3E}">
        <p14:creationId xmlns:p14="http://schemas.microsoft.com/office/powerpoint/2010/main" val="178108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Title"/>
          <p:cNvSpPr txBox="1">
            <a:spLocks noChangeArrowheads="1"/>
          </p:cNvSpPr>
          <p:nvPr>
            <p:custDataLst>
              <p:tags r:id="rId1"/>
            </p:custDataLst>
          </p:nvPr>
        </p:nvSpPr>
        <p:spPr bwMode="gray">
          <a:xfrm>
            <a:off x="990655" y="751274"/>
            <a:ext cx="5098706" cy="39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Deductions / Non Payable Expenses</a:t>
            </a:r>
            <a:endParaRPr lang="en-GB" sz="2300" b="1" kern="0" dirty="0">
              <a:solidFill>
                <a:srgbClr val="005BAA"/>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94150880"/>
              </p:ext>
            </p:extLst>
          </p:nvPr>
        </p:nvGraphicFramePr>
        <p:xfrm>
          <a:off x="981916" y="1498721"/>
          <a:ext cx="10324716" cy="1197142"/>
        </p:xfrm>
        <a:graphic>
          <a:graphicData uri="http://schemas.openxmlformats.org/drawingml/2006/table">
            <a:tbl>
              <a:tblPr firstRow="1" bandRow="1">
                <a:tableStyleId>{2D5ABB26-0587-4C30-8999-92F81FD0307C}</a:tableStyleId>
              </a:tblPr>
              <a:tblGrid>
                <a:gridCol w="2581179">
                  <a:extLst>
                    <a:ext uri="{9D8B030D-6E8A-4147-A177-3AD203B41FA5}">
                      <a16:colId xmlns:a16="http://schemas.microsoft.com/office/drawing/2014/main" val="2945946761"/>
                    </a:ext>
                  </a:extLst>
                </a:gridCol>
                <a:gridCol w="2271648">
                  <a:extLst>
                    <a:ext uri="{9D8B030D-6E8A-4147-A177-3AD203B41FA5}">
                      <a16:colId xmlns:a16="http://schemas.microsoft.com/office/drawing/2014/main" val="3222845130"/>
                    </a:ext>
                  </a:extLst>
                </a:gridCol>
                <a:gridCol w="2623457">
                  <a:extLst>
                    <a:ext uri="{9D8B030D-6E8A-4147-A177-3AD203B41FA5}">
                      <a16:colId xmlns:a16="http://schemas.microsoft.com/office/drawing/2014/main" val="1540837175"/>
                    </a:ext>
                  </a:extLst>
                </a:gridCol>
                <a:gridCol w="2848432">
                  <a:extLst>
                    <a:ext uri="{9D8B030D-6E8A-4147-A177-3AD203B41FA5}">
                      <a16:colId xmlns:a16="http://schemas.microsoft.com/office/drawing/2014/main" val="1837753682"/>
                    </a:ext>
                  </a:extLst>
                </a:gridCol>
              </a:tblGrid>
              <a:tr h="274960">
                <a:tc gridSpan="4">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Administrative Expenses</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hMerge="1">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bg1"/>
                        </a:solidFill>
                        <a:effectLst/>
                        <a:latin typeface="Ubuntu" panose="020B0504030602030204" pitchFamily="34" charset="0"/>
                      </a:endParaRP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D05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6557666"/>
                  </a:ext>
                </a:extLst>
              </a:tr>
              <a:tr h="913760">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Admission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Registration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Medico-legal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Attendant stay charges</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Relative stay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Additional stay</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Gate pass/Attendant pass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Conveyance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Booking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Overhead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Establishment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Tax/Luxury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Surcharge/Service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Incidental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Waste disposal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02758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98572818"/>
              </p:ext>
            </p:extLst>
          </p:nvPr>
        </p:nvGraphicFramePr>
        <p:xfrm>
          <a:off x="981916" y="2733487"/>
          <a:ext cx="10324716" cy="838077"/>
        </p:xfrm>
        <a:graphic>
          <a:graphicData uri="http://schemas.openxmlformats.org/drawingml/2006/table">
            <a:tbl>
              <a:tblPr firstRow="1" bandRow="1">
                <a:tableStyleId>{2D5ABB26-0587-4C30-8999-92F81FD0307C}</a:tableStyleId>
              </a:tblPr>
              <a:tblGrid>
                <a:gridCol w="2581179">
                  <a:extLst>
                    <a:ext uri="{9D8B030D-6E8A-4147-A177-3AD203B41FA5}">
                      <a16:colId xmlns:a16="http://schemas.microsoft.com/office/drawing/2014/main" val="2945946761"/>
                    </a:ext>
                  </a:extLst>
                </a:gridCol>
                <a:gridCol w="2235725">
                  <a:extLst>
                    <a:ext uri="{9D8B030D-6E8A-4147-A177-3AD203B41FA5}">
                      <a16:colId xmlns:a16="http://schemas.microsoft.com/office/drawing/2014/main" val="3222845130"/>
                    </a:ext>
                  </a:extLst>
                </a:gridCol>
                <a:gridCol w="2684780">
                  <a:extLst>
                    <a:ext uri="{9D8B030D-6E8A-4147-A177-3AD203B41FA5}">
                      <a16:colId xmlns:a16="http://schemas.microsoft.com/office/drawing/2014/main" val="1540837175"/>
                    </a:ext>
                  </a:extLst>
                </a:gridCol>
                <a:gridCol w="2823032">
                  <a:extLst>
                    <a:ext uri="{9D8B030D-6E8A-4147-A177-3AD203B41FA5}">
                      <a16:colId xmlns:a16="http://schemas.microsoft.com/office/drawing/2014/main" val="1837753682"/>
                    </a:ext>
                  </a:extLst>
                </a:gridCol>
              </a:tblGrid>
              <a:tr h="227732">
                <a:tc gridSpan="4">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Documentation Expenses</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hMerge="1">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bg1"/>
                        </a:solidFill>
                        <a:effectLst/>
                        <a:latin typeface="Ubuntu" panose="020B0504030602030204" pitchFamily="34" charset="0"/>
                      </a:endParaRP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D05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6557666"/>
                  </a:ext>
                </a:extLst>
              </a:tr>
              <a:tr h="554695">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Documentation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Discharge summary</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Medical records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Birth certificate</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Death certificate</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Medical certificate</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TPA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02758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56081912"/>
              </p:ext>
            </p:extLst>
          </p:nvPr>
        </p:nvGraphicFramePr>
        <p:xfrm>
          <a:off x="981916" y="3616234"/>
          <a:ext cx="10324716" cy="1399884"/>
        </p:xfrm>
        <a:graphic>
          <a:graphicData uri="http://schemas.openxmlformats.org/drawingml/2006/table">
            <a:tbl>
              <a:tblPr firstRow="1" bandRow="1">
                <a:tableStyleId>{2D5ABB26-0587-4C30-8999-92F81FD0307C}</a:tableStyleId>
              </a:tblPr>
              <a:tblGrid>
                <a:gridCol w="2581179">
                  <a:extLst>
                    <a:ext uri="{9D8B030D-6E8A-4147-A177-3AD203B41FA5}">
                      <a16:colId xmlns:a16="http://schemas.microsoft.com/office/drawing/2014/main" val="2945946761"/>
                    </a:ext>
                  </a:extLst>
                </a:gridCol>
                <a:gridCol w="2273825">
                  <a:extLst>
                    <a:ext uri="{9D8B030D-6E8A-4147-A177-3AD203B41FA5}">
                      <a16:colId xmlns:a16="http://schemas.microsoft.com/office/drawing/2014/main" val="3222845130"/>
                    </a:ext>
                  </a:extLst>
                </a:gridCol>
                <a:gridCol w="2697480">
                  <a:extLst>
                    <a:ext uri="{9D8B030D-6E8A-4147-A177-3AD203B41FA5}">
                      <a16:colId xmlns:a16="http://schemas.microsoft.com/office/drawing/2014/main" val="1540837175"/>
                    </a:ext>
                  </a:extLst>
                </a:gridCol>
                <a:gridCol w="2772232">
                  <a:extLst>
                    <a:ext uri="{9D8B030D-6E8A-4147-A177-3AD203B41FA5}">
                      <a16:colId xmlns:a16="http://schemas.microsoft.com/office/drawing/2014/main" val="1837753682"/>
                    </a:ext>
                  </a:extLst>
                </a:gridCol>
              </a:tblGrid>
              <a:tr h="275346">
                <a:tc gridSpan="4">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Consumable</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hMerge="1">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bg1"/>
                        </a:solidFill>
                        <a:effectLst/>
                        <a:latin typeface="Ubuntu" panose="020B0504030602030204" pitchFamily="34" charset="0"/>
                      </a:endParaRP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D05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6557666"/>
                  </a:ext>
                </a:extLst>
              </a:tr>
              <a:tr h="941750">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Antiseptic/ disinfectant solutions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Soap &amp; Powder (talc)</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Oil &amp; Cream</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Sanitary pads/Diapers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Cassette/CD/Film charges</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Toiletries &amp; stationeries &amp; cosmetic expenses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Oxygen cylinder</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ECG electrode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Mortuary/coffin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Housekeeping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Preparation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DONOR organ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Vaccination charges </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Outstation consultants / surgeons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Referral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HIV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RMO/ duty doctor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Assistant charges for minor cases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Expenses towards sterilization</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02758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74222553"/>
              </p:ext>
            </p:extLst>
          </p:nvPr>
        </p:nvGraphicFramePr>
        <p:xfrm>
          <a:off x="981916" y="5063452"/>
          <a:ext cx="10324716" cy="1029488"/>
        </p:xfrm>
        <a:graphic>
          <a:graphicData uri="http://schemas.openxmlformats.org/drawingml/2006/table">
            <a:tbl>
              <a:tblPr firstRow="1" bandRow="1">
                <a:tableStyleId>{2D5ABB26-0587-4C30-8999-92F81FD0307C}</a:tableStyleId>
              </a:tblPr>
              <a:tblGrid>
                <a:gridCol w="2581179">
                  <a:extLst>
                    <a:ext uri="{9D8B030D-6E8A-4147-A177-3AD203B41FA5}">
                      <a16:colId xmlns:a16="http://schemas.microsoft.com/office/drawing/2014/main" val="2945946761"/>
                    </a:ext>
                  </a:extLst>
                </a:gridCol>
                <a:gridCol w="2278905">
                  <a:extLst>
                    <a:ext uri="{9D8B030D-6E8A-4147-A177-3AD203B41FA5}">
                      <a16:colId xmlns:a16="http://schemas.microsoft.com/office/drawing/2014/main" val="3222845130"/>
                    </a:ext>
                  </a:extLst>
                </a:gridCol>
                <a:gridCol w="2717800">
                  <a:extLst>
                    <a:ext uri="{9D8B030D-6E8A-4147-A177-3AD203B41FA5}">
                      <a16:colId xmlns:a16="http://schemas.microsoft.com/office/drawing/2014/main" val="1540837175"/>
                    </a:ext>
                  </a:extLst>
                </a:gridCol>
                <a:gridCol w="2746832">
                  <a:extLst>
                    <a:ext uri="{9D8B030D-6E8A-4147-A177-3AD203B41FA5}">
                      <a16:colId xmlns:a16="http://schemas.microsoft.com/office/drawing/2014/main" val="1837753682"/>
                    </a:ext>
                  </a:extLst>
                </a:gridCol>
              </a:tblGrid>
              <a:tr h="275346">
                <a:tc gridSpan="4">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Services</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hMerge="1">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bg1"/>
                        </a:solidFill>
                        <a:effectLst/>
                        <a:latin typeface="Ubuntu" panose="020B0504030602030204" pitchFamily="34" charset="0"/>
                      </a:endParaRP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D05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6557666"/>
                  </a:ext>
                </a:extLst>
              </a:tr>
              <a:tr h="746106">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Private nurse charges                                     </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Telephone charges                                           </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Fax charges</a:t>
                      </a:r>
                    </a:p>
                  </a:txBody>
                  <a:tcPr marL="100510" marR="100510" marT="50251" marB="50251" horzOverflow="overflow">
                    <a:lnL>
                      <a:noFill/>
                    </a:lnL>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Food/beverages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Diet &amp; dietician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Electricity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Water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T.V / Internet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Newspaper/magazine</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A/C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Stationary charges</a:t>
                      </a:r>
                    </a:p>
                    <a:p>
                      <a:pPr marL="171450" marR="0" lvl="0" indent="-171450" algn="l" defTabSz="1104900" rtl="0" eaLnBrk="1" fontAlgn="base" latinLnBrk="0" hangingPunct="1">
                        <a:lnSpc>
                          <a:spcPct val="100000"/>
                        </a:lnSpc>
                        <a:spcBef>
                          <a:spcPts val="240"/>
                        </a:spcBef>
                        <a:spcAft>
                          <a:spcPct val="0"/>
                        </a:spcAft>
                        <a:buClrTx/>
                        <a:buSzTx/>
                        <a:buFont typeface="Arial" panose="020B0604020202020204" pitchFamily="34" charset="0"/>
                        <a:buChar char="•"/>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Lines/Laundry charges</a:t>
                      </a:r>
                    </a:p>
                  </a:txBody>
                  <a:tcPr marL="100510" marR="100510" marT="50251" marB="50251" horzOverflow="overflow">
                    <a:lnL w="12700" cap="flat" cmpd="sng" algn="ctr">
                      <a:noFill/>
                      <a:prstDash val="solid"/>
                      <a:round/>
                      <a:headEnd type="none" w="med" len="med"/>
                      <a:tailEnd type="none" w="med" len="med"/>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027581"/>
                  </a:ext>
                </a:extLst>
              </a:tr>
            </a:tbl>
          </a:graphicData>
        </a:graphic>
      </p:graphicFrame>
      <p:sp>
        <p:nvSpPr>
          <p:cNvPr id="17" name="Rectangle 16"/>
          <p:cNvSpPr/>
          <p:nvPr/>
        </p:nvSpPr>
        <p:spPr>
          <a:xfrm>
            <a:off x="981915" y="6179771"/>
            <a:ext cx="10331063" cy="295209"/>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PresentationTitle"/>
          <p:cNvSpPr txBox="1">
            <a:spLocks noChangeArrowheads="1"/>
          </p:cNvSpPr>
          <p:nvPr>
            <p:custDataLst>
              <p:tags r:id="rId2"/>
            </p:custDataLst>
          </p:nvPr>
        </p:nvSpPr>
        <p:spPr bwMode="gray">
          <a:xfrm>
            <a:off x="1096216" y="6247522"/>
            <a:ext cx="4127426" cy="153888"/>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 </a:t>
            </a:r>
            <a:r>
              <a:rPr lang="en-US" sz="1000" i="1" dirty="0">
                <a:solidFill>
                  <a:schemeClr val="tx1">
                    <a:lumMod val="65000"/>
                    <a:lumOff val="35000"/>
                  </a:schemeClr>
                </a:solidFill>
                <a:latin typeface="Arial" panose="020B0604020202020204" pitchFamily="34" charset="0"/>
                <a:cs typeface="Arial" panose="020B0604020202020204" pitchFamily="34" charset="0"/>
              </a:rPr>
              <a:t>The list is indicative, actual deduction would vary.</a:t>
            </a:r>
          </a:p>
        </p:txBody>
      </p:sp>
    </p:spTree>
    <p:extLst>
      <p:ext uri="{BB962C8B-B14F-4D97-AF65-F5344CB8AC3E}">
        <p14:creationId xmlns:p14="http://schemas.microsoft.com/office/powerpoint/2010/main" val="84813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resentationTitle"/>
          <p:cNvSpPr txBox="1">
            <a:spLocks noChangeArrowheads="1"/>
          </p:cNvSpPr>
          <p:nvPr>
            <p:custDataLst>
              <p:tags r:id="rId1"/>
            </p:custDataLst>
          </p:nvPr>
        </p:nvSpPr>
        <p:spPr bwMode="gray">
          <a:xfrm>
            <a:off x="5304112" y="676280"/>
            <a:ext cx="6049688" cy="606430"/>
          </a:xfrm>
          <a:prstGeom prst="rect">
            <a:avLst/>
          </a:prstGeom>
        </p:spPr>
        <p:txBody>
          <a:bodyPr vert="horz" lIns="91440" tIns="45720" rIns="91440" bIns="45720" numCol="1" rtlCol="0" anchor="ctr" anchorCtr="0" compatLnSpc="1">
            <a:prstTxWarp prst="textNoShape">
              <a:avLst/>
            </a:prstTxWarp>
            <a:norm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defTabSz="914400" eaLnBrk="1" hangingPunct="1">
              <a:lnSpc>
                <a:spcPct val="90000"/>
              </a:lnSpc>
              <a:spcAft>
                <a:spcPts val="600"/>
              </a:spcAft>
            </a:pPr>
            <a:r>
              <a:rPr lang="en-US" sz="3200" b="1" dirty="0">
                <a:solidFill>
                  <a:srgbClr val="005BAA"/>
                </a:solidFill>
                <a:latin typeface="Arial" panose="020B0604020202020204" pitchFamily="34" charset="0"/>
                <a:cs typeface="Arial" panose="020B0604020202020204" pitchFamily="34" charset="0"/>
              </a:rPr>
              <a:t>Prudent Utilization of Benefits</a:t>
            </a:r>
          </a:p>
        </p:txBody>
      </p:sp>
      <p:pic>
        <p:nvPicPr>
          <p:cNvPr id="12" name="Picture 11" descr="A group of people holding hands&#10;&#10;Description automatically generated with low confidence">
            <a:extLst>
              <a:ext uri="{FF2B5EF4-FFF2-40B4-BE49-F238E27FC236}">
                <a16:creationId xmlns:a16="http://schemas.microsoft.com/office/drawing/2014/main" id="{327EE61C-7716-4587-9270-0447017768A4}"/>
              </a:ext>
            </a:extLst>
          </p:cNvPr>
          <p:cNvPicPr>
            <a:picLocks noChangeAspect="1"/>
          </p:cNvPicPr>
          <p:nvPr/>
        </p:nvPicPr>
        <p:blipFill rotWithShape="1">
          <a:blip r:embed="rId3">
            <a:extLst>
              <a:ext uri="{28A0092B-C50C-407E-A947-70E740481C1C}">
                <a14:useLocalDpi xmlns:a14="http://schemas.microsoft.com/office/drawing/2010/main" val="0"/>
              </a:ext>
            </a:extLst>
          </a:blip>
          <a:srcRect l="12659" r="9076" b="-2"/>
          <a:stretch/>
        </p:blipFill>
        <p:spPr>
          <a:xfrm>
            <a:off x="104796" y="676280"/>
            <a:ext cx="4910228" cy="55054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7" name="object 4"/>
          <p:cNvSpPr txBox="1">
            <a:spLocks noGrp="1"/>
          </p:cNvSpPr>
          <p:nvPr>
            <p:ph sz="half" idx="4294967295"/>
          </p:nvPr>
        </p:nvSpPr>
        <p:spPr>
          <a:xfrm>
            <a:off x="5304111" y="1507166"/>
            <a:ext cx="6049687" cy="4931734"/>
          </a:xfrm>
          <a:prstGeom prst="rect">
            <a:avLst/>
          </a:prstGeom>
        </p:spPr>
        <p:txBody>
          <a:bodyPr vert="horz" lIns="91440" tIns="45720" rIns="91440" bIns="45720" rtlCol="0">
            <a:normAutofit/>
          </a:bodyPr>
          <a:lstStyle/>
          <a:p>
            <a:pPr marR="5080"/>
            <a:r>
              <a:rPr lang="en-US" sz="1200" dirty="0">
                <a:latin typeface="Arial" panose="020B0604020202020204" pitchFamily="34" charset="0"/>
                <a:cs typeface="Arial" panose="020B0604020202020204" pitchFamily="34" charset="0"/>
              </a:rPr>
              <a:t>Health Insurance is a benefit for the employee and their dependents. One has to utilize the benefit with utmost caution and prudence.</a:t>
            </a:r>
          </a:p>
          <a:p>
            <a:pPr marR="5080"/>
            <a:r>
              <a:rPr lang="en-US" sz="1200" dirty="0">
                <a:latin typeface="Arial" panose="020B0604020202020204" pitchFamily="34" charset="0"/>
                <a:cs typeface="Arial" panose="020B0604020202020204" pitchFamily="34" charset="0"/>
              </a:rPr>
              <a:t>The ever increasing cost for the benefits require a proactive involvement from all of us.</a:t>
            </a:r>
          </a:p>
          <a:p>
            <a:pPr marR="5080"/>
            <a:r>
              <a:rPr lang="en-US" sz="1200" b="1" dirty="0">
                <a:latin typeface="Arial" panose="020B0604020202020204" pitchFamily="34" charset="0"/>
                <a:cs typeface="Arial" panose="020B0604020202020204" pitchFamily="34" charset="0"/>
              </a:rPr>
              <a:t>The following steps are recommended, ensuring the benefits is prudently utilized by the employee and dependents covered:</a:t>
            </a:r>
          </a:p>
          <a:p>
            <a:pPr marR="5080" lvl="1"/>
            <a:r>
              <a:rPr lang="en-US" sz="1200" dirty="0">
                <a:latin typeface="Arial" panose="020B0604020202020204" pitchFamily="34" charset="0"/>
                <a:cs typeface="Arial" panose="020B0604020202020204" pitchFamily="34" charset="0"/>
              </a:rPr>
              <a:t>Maximize your value for money - “Act with prudence on your choice of hospital/service provider” while availing cashless</a:t>
            </a:r>
          </a:p>
          <a:p>
            <a:pPr marR="5080"/>
            <a:r>
              <a:rPr lang="en-US" sz="1200" b="1" dirty="0">
                <a:latin typeface="Arial" panose="020B0604020202020204" pitchFamily="34" charset="0"/>
                <a:cs typeface="Arial" panose="020B0604020202020204" pitchFamily="34" charset="0"/>
              </a:rPr>
              <a:t>Please ensure to crosscheck the final bill sent to the TPA for the following:</a:t>
            </a:r>
          </a:p>
          <a:p>
            <a:pPr marL="641350" marR="5080" lvl="1">
              <a:spcBef>
                <a:spcPts val="1000"/>
              </a:spcBef>
            </a:pPr>
            <a:r>
              <a:rPr lang="en-US" sz="1200" dirty="0">
                <a:latin typeface="Arial" panose="020B0604020202020204" pitchFamily="34" charset="0"/>
                <a:cs typeface="Arial" panose="020B0604020202020204" pitchFamily="34" charset="0"/>
              </a:rPr>
              <a:t>You are Billed only for the services utilized for e.g. category of room, diagnostics undergone , medicines consumed</a:t>
            </a:r>
          </a:p>
          <a:p>
            <a:pPr marL="641350" marR="5080" lvl="1">
              <a:spcBef>
                <a:spcPts val="1000"/>
              </a:spcBef>
            </a:pPr>
            <a:r>
              <a:rPr lang="en-US" sz="1200" dirty="0">
                <a:latin typeface="Arial" panose="020B0604020202020204" pitchFamily="34" charset="0"/>
                <a:cs typeface="Arial" panose="020B0604020202020204" pitchFamily="34" charset="0"/>
              </a:rPr>
              <a:t>Total of the bill</a:t>
            </a:r>
          </a:p>
          <a:p>
            <a:pPr marR="5080"/>
            <a:r>
              <a:rPr lang="en-US" sz="1200" dirty="0">
                <a:latin typeface="Arial" panose="020B0604020202020204" pitchFamily="34" charset="0"/>
                <a:cs typeface="Arial" panose="020B0604020202020204" pitchFamily="34" charset="0"/>
              </a:rPr>
              <a:t>In case of any planned hospitalization, approach the hospital in advance (48 </a:t>
            </a:r>
            <a:r>
              <a:rPr lang="en-US" sz="1200" dirty="0" err="1">
                <a:latin typeface="Arial" panose="020B0604020202020204" pitchFamily="34" charset="0"/>
                <a:cs typeface="Arial" panose="020B0604020202020204" pitchFamily="34" charset="0"/>
              </a:rPr>
              <a:t>hrs</a:t>
            </a:r>
            <a:r>
              <a:rPr lang="en-US" sz="1200" dirty="0">
                <a:latin typeface="Arial" panose="020B0604020202020204" pitchFamily="34" charset="0"/>
                <a:cs typeface="Arial" panose="020B0604020202020204" pitchFamily="34" charset="0"/>
              </a:rPr>
              <a:t>)  and  request pre-authorization- this enables TPA to further negotiate the rates</a:t>
            </a:r>
          </a:p>
          <a:p>
            <a:pPr marR="5080"/>
            <a:r>
              <a:rPr lang="en-US" sz="1200" dirty="0">
                <a:latin typeface="Arial" panose="020B0604020202020204" pitchFamily="34" charset="0"/>
                <a:cs typeface="Arial" panose="020B0604020202020204" pitchFamily="34" charset="0"/>
              </a:rPr>
              <a:t>To approach hospitals with caution – most expensive is not necessarily the best</a:t>
            </a:r>
          </a:p>
          <a:p>
            <a:pPr marR="5080"/>
            <a:r>
              <a:rPr lang="en-US" sz="1200" dirty="0">
                <a:latin typeface="Arial" panose="020B0604020202020204" pitchFamily="34" charset="0"/>
                <a:cs typeface="Arial" panose="020B0604020202020204" pitchFamily="34" charset="0"/>
              </a:rPr>
              <a:t>Try to negotiate</a:t>
            </a:r>
          </a:p>
          <a:p>
            <a:pPr marR="5080"/>
            <a:r>
              <a:rPr lang="en-US" sz="1200" dirty="0">
                <a:latin typeface="Arial" panose="020B0604020202020204" pitchFamily="34" charset="0"/>
                <a:cs typeface="Arial" panose="020B0604020202020204" pitchFamily="34" charset="0"/>
              </a:rPr>
              <a:t>Ask WHY &amp;  WHAT is billed to you (as a consumer, we have the right to know) </a:t>
            </a:r>
          </a:p>
        </p:txBody>
      </p:sp>
    </p:spTree>
    <p:extLst>
      <p:ext uri="{BB962C8B-B14F-4D97-AF65-F5344CB8AC3E}">
        <p14:creationId xmlns:p14="http://schemas.microsoft.com/office/powerpoint/2010/main" val="871774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Rounded Rectangle 33"/>
          <p:cNvSpPr/>
          <p:nvPr/>
        </p:nvSpPr>
        <p:spPr>
          <a:xfrm>
            <a:off x="3041943" y="1233983"/>
            <a:ext cx="2590507" cy="41972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PresentationTitle"/>
          <p:cNvSpPr txBox="1">
            <a:spLocks noChangeArrowheads="1"/>
          </p:cNvSpPr>
          <p:nvPr>
            <p:custDataLst>
              <p:tags r:id="rId1"/>
            </p:custDataLst>
          </p:nvPr>
        </p:nvSpPr>
        <p:spPr bwMode="gray">
          <a:xfrm>
            <a:off x="981915" y="751148"/>
            <a:ext cx="3112251"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Contact Details</a:t>
            </a:r>
            <a:endParaRPr lang="en-GB" sz="2300" b="1" kern="0" dirty="0">
              <a:solidFill>
                <a:srgbClr val="005BAA"/>
              </a:solidFill>
              <a:latin typeface="Arial" panose="020B0604020202020204" pitchFamily="34" charset="0"/>
              <a:cs typeface="Arial" panose="020B0604020202020204" pitchFamily="34" charset="0"/>
            </a:endParaRPr>
          </a:p>
        </p:txBody>
      </p:sp>
      <p:sp>
        <p:nvSpPr>
          <p:cNvPr id="13" name="Rounded Rectangle 12"/>
          <p:cNvSpPr/>
          <p:nvPr/>
        </p:nvSpPr>
        <p:spPr>
          <a:xfrm>
            <a:off x="981915" y="1233983"/>
            <a:ext cx="2654271" cy="424996"/>
          </a:xfrm>
          <a:prstGeom prst="roundRect">
            <a:avLst>
              <a:gd name="adj" fmla="val 50000"/>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p:cNvSpPr txBox="1"/>
          <p:nvPr/>
        </p:nvSpPr>
        <p:spPr>
          <a:xfrm>
            <a:off x="3702097" y="1318845"/>
            <a:ext cx="1827744" cy="276999"/>
          </a:xfrm>
          <a:prstGeom prst="rect">
            <a:avLst/>
          </a:prstGeom>
          <a:noFill/>
        </p:spPr>
        <p:txBody>
          <a:bodyPr wrap="none" rtlCol="0">
            <a:spAutoFit/>
          </a:bodyPr>
          <a:lstStyle/>
          <a:p>
            <a:r>
              <a:rPr lang="en-US" sz="1200" b="1" dirty="0">
                <a:solidFill>
                  <a:srgbClr val="595959"/>
                </a:solidFill>
                <a:latin typeface="Arial" panose="020B0604020202020204" pitchFamily="34" charset="0"/>
                <a:cs typeface="Arial" panose="020B0604020202020204" pitchFamily="34" charset="0"/>
              </a:rPr>
              <a:t>Toll Free (Medi Assist)</a:t>
            </a:r>
          </a:p>
        </p:txBody>
      </p:sp>
      <p:sp>
        <p:nvSpPr>
          <p:cNvPr id="30" name="TextBox 29"/>
          <p:cNvSpPr txBox="1"/>
          <p:nvPr/>
        </p:nvSpPr>
        <p:spPr>
          <a:xfrm>
            <a:off x="1191288" y="1194196"/>
            <a:ext cx="2300630" cy="507831"/>
          </a:xfrm>
          <a:prstGeom prst="rect">
            <a:avLst/>
          </a:prstGeom>
          <a:noFill/>
        </p:spPr>
        <p:txBody>
          <a:bodyPr wrap="none" rtlCol="0">
            <a:spAutoFit/>
          </a:bodyPr>
          <a:lstStyle/>
          <a:p>
            <a:pPr lvl="0" algn="ctr" defTabSz="914400" fontAlgn="base">
              <a:spcBef>
                <a:spcPct val="20000"/>
              </a:spcBef>
              <a:spcAft>
                <a:spcPct val="0"/>
              </a:spcAft>
            </a:pPr>
            <a:r>
              <a:rPr lang="en-US" sz="2700" b="1" noProof="1">
                <a:solidFill>
                  <a:schemeClr val="bg1"/>
                </a:solidFill>
                <a:latin typeface="Arial" panose="020B0604020202020204" pitchFamily="34" charset="0"/>
                <a:cs typeface="Arial" panose="020B0604020202020204" pitchFamily="34" charset="0"/>
              </a:rPr>
              <a:t>18004199449</a:t>
            </a:r>
            <a:endParaRPr lang="en-US" sz="2700" dirty="0">
              <a:solidFill>
                <a:schemeClr val="bg1"/>
              </a:solidFill>
              <a:latin typeface="Arial" panose="020B0604020202020204" pitchFamily="34" charset="0"/>
              <a:cs typeface="Arial" panose="020B0604020202020204" pitchFamily="34" charset="0"/>
            </a:endParaRPr>
          </a:p>
        </p:txBody>
      </p:sp>
      <p:sp>
        <p:nvSpPr>
          <p:cNvPr id="61" name="Rounded Rectangle 60"/>
          <p:cNvSpPr/>
          <p:nvPr/>
        </p:nvSpPr>
        <p:spPr>
          <a:xfrm>
            <a:off x="851284" y="2292000"/>
            <a:ext cx="3716209" cy="309049"/>
          </a:xfrm>
          <a:prstGeom prst="roundRect">
            <a:avLst>
              <a:gd name="adj" fmla="val 50000"/>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p:cNvSpPr txBox="1"/>
          <p:nvPr/>
        </p:nvSpPr>
        <p:spPr>
          <a:xfrm>
            <a:off x="899640" y="2304701"/>
            <a:ext cx="3041217"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TPA</a:t>
            </a:r>
            <a:r>
              <a:rPr lang="en-US" sz="1200" b="1" dirty="0">
                <a:solidFill>
                  <a:srgbClr val="002C77"/>
                </a:solidFill>
                <a:latin typeface="Arial" panose="020B0604020202020204" pitchFamily="34" charset="0"/>
                <a:cs typeface="Arial" panose="020B0604020202020204" pitchFamily="34" charset="0"/>
              </a:rPr>
              <a:t>: </a:t>
            </a:r>
            <a:r>
              <a:rPr lang="en-US" sz="1200" dirty="0">
                <a:solidFill>
                  <a:srgbClr val="595959"/>
                </a:solidFill>
                <a:latin typeface="Arial" panose="020B0604020202020204" pitchFamily="34" charset="0"/>
                <a:cs typeface="Arial" panose="020B0604020202020204" pitchFamily="34" charset="0"/>
              </a:rPr>
              <a:t>Medi Assist Insurance TPA Pvt. Ltd.</a:t>
            </a:r>
          </a:p>
        </p:txBody>
      </p:sp>
      <p:sp>
        <p:nvSpPr>
          <p:cNvPr id="63" name="object 4"/>
          <p:cNvSpPr txBox="1">
            <a:spLocks noGrp="1"/>
          </p:cNvSpPr>
          <p:nvPr>
            <p:ph sz="half" idx="4294967295"/>
          </p:nvPr>
        </p:nvSpPr>
        <p:spPr>
          <a:xfrm>
            <a:off x="991421" y="2955686"/>
            <a:ext cx="3321541" cy="572464"/>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Name1: Mohammad </a:t>
            </a:r>
            <a:r>
              <a:rPr lang="en-US" sz="1200" dirty="0" err="1">
                <a:solidFill>
                  <a:srgbClr val="595959"/>
                </a:solidFill>
                <a:latin typeface="Arial" panose="020B0604020202020204" pitchFamily="34" charset="0"/>
                <a:cs typeface="Arial" panose="020B0604020202020204" pitchFamily="34" charset="0"/>
              </a:rPr>
              <a:t>Fazil</a:t>
            </a:r>
            <a:endParaRPr lang="en-US" sz="1200" dirty="0">
              <a:solidFill>
                <a:srgbClr val="595959"/>
              </a:solidFill>
              <a:latin typeface="Arial" panose="020B0604020202020204" pitchFamily="34" charset="0"/>
              <a:cs typeface="Arial" panose="020B0604020202020204" pitchFamily="34" charset="0"/>
            </a:endParaRP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Email ID1: mohammad.fazil@mediassist.in</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Number1: </a:t>
            </a:r>
            <a:r>
              <a:rPr lang="en-US" sz="1200" b="1" dirty="0">
                <a:solidFill>
                  <a:srgbClr val="595959"/>
                </a:solidFill>
                <a:latin typeface="Arial" panose="020B0604020202020204" pitchFamily="34" charset="0"/>
                <a:cs typeface="Arial" panose="020B0604020202020204" pitchFamily="34" charset="0"/>
              </a:rPr>
              <a:t>9620859710</a:t>
            </a:r>
          </a:p>
        </p:txBody>
      </p:sp>
      <p:sp>
        <p:nvSpPr>
          <p:cNvPr id="65" name="object 4"/>
          <p:cNvSpPr txBox="1">
            <a:spLocks noGrp="1"/>
          </p:cNvSpPr>
          <p:nvPr>
            <p:ph sz="half" idx="4294967295"/>
          </p:nvPr>
        </p:nvSpPr>
        <p:spPr>
          <a:xfrm>
            <a:off x="991421" y="2715796"/>
            <a:ext cx="3321541" cy="166199"/>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hlinkClick r:id="rId4"/>
              </a:rPr>
              <a:t>https://www.medibuddy.in</a:t>
            </a:r>
            <a:r>
              <a:rPr lang="en-US" sz="1200" dirty="0">
                <a:solidFill>
                  <a:srgbClr val="595959"/>
                </a:solidFill>
                <a:latin typeface="Arial" panose="020B0604020202020204" pitchFamily="34" charset="0"/>
                <a:cs typeface="Arial" panose="020B0604020202020204" pitchFamily="34" charset="0"/>
              </a:rPr>
              <a:t> </a:t>
            </a:r>
          </a:p>
        </p:txBody>
      </p:sp>
      <p:sp>
        <p:nvSpPr>
          <p:cNvPr id="66" name="Rounded Rectangle 65"/>
          <p:cNvSpPr/>
          <p:nvPr/>
        </p:nvSpPr>
        <p:spPr>
          <a:xfrm>
            <a:off x="851284" y="5208385"/>
            <a:ext cx="3716210" cy="309049"/>
          </a:xfrm>
          <a:prstGeom prst="roundRect">
            <a:avLst>
              <a:gd name="adj" fmla="val 50000"/>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TextBox 66"/>
          <p:cNvSpPr txBox="1"/>
          <p:nvPr/>
        </p:nvSpPr>
        <p:spPr>
          <a:xfrm>
            <a:off x="899640" y="5221086"/>
            <a:ext cx="3464410"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Broker</a:t>
            </a:r>
            <a:r>
              <a:rPr lang="en-US" sz="1200" dirty="0">
                <a:solidFill>
                  <a:srgbClr val="005BAA"/>
                </a:solidFill>
                <a:latin typeface="Arial" panose="020B0604020202020204" pitchFamily="34" charset="0"/>
                <a:cs typeface="Arial" panose="020B0604020202020204" pitchFamily="34" charset="0"/>
              </a:rPr>
              <a:t>: </a:t>
            </a:r>
            <a:r>
              <a:rPr lang="en-US" sz="1200" dirty="0">
                <a:solidFill>
                  <a:srgbClr val="595959"/>
                </a:solidFill>
                <a:latin typeface="Arial" panose="020B0604020202020204" pitchFamily="34" charset="0"/>
                <a:cs typeface="Arial" panose="020B0604020202020204" pitchFamily="34" charset="0"/>
              </a:rPr>
              <a:t>Marsh India Insurance Brokers Pvt. Ltd.</a:t>
            </a:r>
          </a:p>
        </p:txBody>
      </p:sp>
      <p:sp>
        <p:nvSpPr>
          <p:cNvPr id="68" name="object 4"/>
          <p:cNvSpPr txBox="1">
            <a:spLocks noGrp="1"/>
          </p:cNvSpPr>
          <p:nvPr>
            <p:ph sz="half" idx="4294967295"/>
          </p:nvPr>
        </p:nvSpPr>
        <p:spPr>
          <a:xfrm>
            <a:off x="991421" y="5872071"/>
            <a:ext cx="3321541" cy="572464"/>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Name1: Avinash Anto A</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Email ID1: avinash.anto@marsh.com</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Number1: </a:t>
            </a:r>
            <a:r>
              <a:rPr lang="en-US" sz="1200" b="1" dirty="0">
                <a:solidFill>
                  <a:srgbClr val="595959"/>
                </a:solidFill>
                <a:latin typeface="Arial" panose="020B0604020202020204" pitchFamily="34" charset="0"/>
                <a:cs typeface="Arial" panose="020B0604020202020204" pitchFamily="34" charset="0"/>
              </a:rPr>
              <a:t>8976835514</a:t>
            </a:r>
          </a:p>
        </p:txBody>
      </p:sp>
      <p:sp>
        <p:nvSpPr>
          <p:cNvPr id="69" name="object 4"/>
          <p:cNvSpPr txBox="1">
            <a:spLocks noGrp="1"/>
          </p:cNvSpPr>
          <p:nvPr>
            <p:ph sz="half" idx="4294967295"/>
          </p:nvPr>
        </p:nvSpPr>
        <p:spPr>
          <a:xfrm>
            <a:off x="3787173" y="5872071"/>
            <a:ext cx="3321541" cy="572464"/>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Name2: John Kenneth</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Email ID2: john.kenneth@marsh.com</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Number2: </a:t>
            </a:r>
            <a:r>
              <a:rPr lang="en-US" sz="1200" b="1" dirty="0">
                <a:solidFill>
                  <a:srgbClr val="595959"/>
                </a:solidFill>
                <a:latin typeface="Arial" panose="020B0604020202020204" pitchFamily="34" charset="0"/>
                <a:cs typeface="Arial" panose="020B0604020202020204" pitchFamily="34" charset="0"/>
              </a:rPr>
              <a:t>8884092891</a:t>
            </a:r>
          </a:p>
        </p:txBody>
      </p:sp>
      <p:sp>
        <p:nvSpPr>
          <p:cNvPr id="70" name="object 4"/>
          <p:cNvSpPr txBox="1">
            <a:spLocks noGrp="1"/>
          </p:cNvSpPr>
          <p:nvPr>
            <p:ph sz="half" idx="4294967295"/>
          </p:nvPr>
        </p:nvSpPr>
        <p:spPr>
          <a:xfrm>
            <a:off x="991421" y="5632181"/>
            <a:ext cx="3321541" cy="166199"/>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hlinkClick r:id="rId5"/>
              </a:rPr>
              <a:t>http://www.marsh.co.in</a:t>
            </a:r>
            <a:r>
              <a:rPr lang="en-US" sz="1200" dirty="0">
                <a:solidFill>
                  <a:srgbClr val="595959"/>
                </a:solidFill>
                <a:latin typeface="Arial" panose="020B0604020202020204" pitchFamily="34" charset="0"/>
                <a:cs typeface="Arial" panose="020B0604020202020204" pitchFamily="34" charset="0"/>
              </a:rPr>
              <a:t> </a:t>
            </a:r>
          </a:p>
        </p:txBody>
      </p:sp>
      <p:sp>
        <p:nvSpPr>
          <p:cNvPr id="19" name="Rounded Rectangle 18"/>
          <p:cNvSpPr/>
          <p:nvPr/>
        </p:nvSpPr>
        <p:spPr>
          <a:xfrm>
            <a:off x="851284" y="1861919"/>
            <a:ext cx="3716209" cy="309049"/>
          </a:xfrm>
          <a:prstGeom prst="roundRect">
            <a:avLst>
              <a:gd name="adj" fmla="val 50000"/>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p:cNvSpPr txBox="1"/>
          <p:nvPr/>
        </p:nvSpPr>
        <p:spPr>
          <a:xfrm>
            <a:off x="899640" y="1874620"/>
            <a:ext cx="3174267"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Dedicated Mail ID: </a:t>
            </a:r>
            <a:r>
              <a:rPr lang="en-US" sz="1200" dirty="0">
                <a:solidFill>
                  <a:srgbClr val="595959"/>
                </a:solidFill>
                <a:latin typeface="Arial" panose="020B0604020202020204" pitchFamily="34" charset="0"/>
                <a:cs typeface="Arial" panose="020B0604020202020204" pitchFamily="34" charset="0"/>
              </a:rPr>
              <a:t>syngene@mediassist.in</a:t>
            </a:r>
          </a:p>
        </p:txBody>
      </p:sp>
      <p:sp>
        <p:nvSpPr>
          <p:cNvPr id="23" name="Rectangle 22"/>
          <p:cNvSpPr/>
          <p:nvPr/>
        </p:nvSpPr>
        <p:spPr>
          <a:xfrm>
            <a:off x="925954" y="3268051"/>
            <a:ext cx="4190991" cy="369332"/>
          </a:xfrm>
          <a:prstGeom prst="rect">
            <a:avLst/>
          </a:prstGeom>
        </p:spPr>
        <p:txBody>
          <a:bodyPr wrap="square">
            <a:spAutoFit/>
          </a:bodyPr>
          <a:lstStyle/>
          <a:p>
            <a:r>
              <a:rPr lang="en-US" dirty="0">
                <a:solidFill>
                  <a:srgbClr val="595959"/>
                </a:solidFill>
                <a:latin typeface="Arial" panose="020B0604020202020204" pitchFamily="34" charset="0"/>
                <a:cs typeface="Arial" panose="020B0604020202020204" pitchFamily="34" charset="0"/>
              </a:rPr>
              <a:t>_______________</a:t>
            </a:r>
            <a:endParaRPr lang="en-US" dirty="0"/>
          </a:p>
        </p:txBody>
      </p:sp>
      <p:sp>
        <p:nvSpPr>
          <p:cNvPr id="24" name="object 4"/>
          <p:cNvSpPr txBox="1">
            <a:spLocks noGrp="1"/>
          </p:cNvSpPr>
          <p:nvPr>
            <p:ph sz="half" idx="4294967295"/>
          </p:nvPr>
        </p:nvSpPr>
        <p:spPr>
          <a:xfrm>
            <a:off x="1004908" y="3677478"/>
            <a:ext cx="3321541" cy="572464"/>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Name2: Anuradha</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Email ID2: anuradha.gp@mediassist.in </a:t>
            </a:r>
          </a:p>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rPr>
              <a:t>Contact Number2: </a:t>
            </a:r>
            <a:r>
              <a:rPr lang="en-US" sz="1200" b="1" dirty="0">
                <a:solidFill>
                  <a:srgbClr val="595959"/>
                </a:solidFill>
                <a:latin typeface="Arial" panose="020B0604020202020204" pitchFamily="34" charset="0"/>
                <a:cs typeface="Arial" panose="020B0604020202020204" pitchFamily="34" charset="0"/>
              </a:rPr>
              <a:t>9620859380</a:t>
            </a:r>
          </a:p>
        </p:txBody>
      </p:sp>
    </p:spTree>
    <p:extLst>
      <p:ext uri="{BB962C8B-B14F-4D97-AF65-F5344CB8AC3E}">
        <p14:creationId xmlns:p14="http://schemas.microsoft.com/office/powerpoint/2010/main" val="226888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5556"/>
          <a:stretch/>
        </p:blipFill>
        <p:spPr>
          <a:xfrm>
            <a:off x="0" y="0"/>
            <a:ext cx="12186776" cy="6858000"/>
          </a:xfrm>
          <a:prstGeom prst="rect">
            <a:avLst/>
          </a:prstGeom>
        </p:spPr>
      </p:pic>
      <p:sp>
        <p:nvSpPr>
          <p:cNvPr id="11" name="Rectangle 10">
            <a:extLst>
              <a:ext uri="{FF2B5EF4-FFF2-40B4-BE49-F238E27FC236}">
                <a16:creationId xmlns:a16="http://schemas.microsoft.com/office/drawing/2014/main" id="{F0A0012E-CCDD-4C2C-B10D-ADB9A606691B}"/>
              </a:ext>
            </a:extLst>
          </p:cNvPr>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Content Placeholder 3">
            <a:extLst>
              <a:ext uri="{FF2B5EF4-FFF2-40B4-BE49-F238E27FC236}">
                <a16:creationId xmlns:a16="http://schemas.microsoft.com/office/drawing/2014/main" id="{AE7B84DB-B308-1446-A2C8-496CB2BE0341}"/>
              </a:ext>
            </a:extLst>
          </p:cNvPr>
          <p:cNvSpPr txBox="1">
            <a:spLocks/>
          </p:cNvSpPr>
          <p:nvPr/>
        </p:nvSpPr>
        <p:spPr>
          <a:xfrm>
            <a:off x="897489" y="3075947"/>
            <a:ext cx="8998351" cy="1863008"/>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400"/>
              </a:spcBef>
              <a:spcAft>
                <a:spcPts val="0"/>
              </a:spcAft>
              <a:buFont typeface="Arial" panose="020B0604020202020204" pitchFamily="34" charset="0"/>
              <a:buNone/>
              <a:defRPr sz="2000" kern="1200">
                <a:solidFill>
                  <a:schemeClr val="tx1"/>
                </a:solidFill>
                <a:latin typeface="+mn-lt"/>
                <a:ea typeface="+mn-ea"/>
                <a:cs typeface="+mn-cs"/>
              </a:defRPr>
            </a:lvl1pPr>
            <a:lvl2pPr marL="279376" indent="-279376" algn="l" defTabSz="914400" rtl="0" eaLnBrk="1" latinLnBrk="0" hangingPunct="1">
              <a:lnSpc>
                <a:spcPct val="100000"/>
              </a:lnSpc>
              <a:spcBef>
                <a:spcPts val="5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534941" indent="-233343"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15901" indent="-180959" algn="l" defTabSz="914400" rtl="0" eaLnBrk="1" latinLnBrk="0" hangingPunct="1">
              <a:lnSpc>
                <a:spcPct val="100000"/>
              </a:lnSpc>
              <a:spcBef>
                <a:spcPts val="500"/>
              </a:spcBef>
              <a:spcAft>
                <a:spcPts val="0"/>
              </a:spcAft>
              <a:buFont typeface="Arial" charset="0"/>
              <a:buChar char="•"/>
              <a:defRPr sz="1600" kern="1200">
                <a:solidFill>
                  <a:schemeClr val="tx1"/>
                </a:solidFill>
                <a:latin typeface="+mn-lt"/>
                <a:ea typeface="+mn-ea"/>
                <a:cs typeface="+mn-cs"/>
              </a:defRPr>
            </a:lvl4pPr>
            <a:lvl5pPr marL="896859" indent="-180959" algn="l" defTabSz="914400" rtl="0" eaLnBrk="1" latinLnBrk="0" hangingPunct="1">
              <a:lnSpc>
                <a:spcPct val="100000"/>
              </a:lnSpc>
              <a:spcBef>
                <a:spcPts val="500"/>
              </a:spcBef>
              <a:spcAft>
                <a:spcPts val="0"/>
              </a:spcAft>
              <a:buFont typeface="Lucida Grande"/>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chemeClr val="bg1"/>
                </a:solidFill>
                <a:latin typeface="MMC Display" panose="020B0603020203020204" pitchFamily="34" charset="0"/>
                <a:cs typeface="MMC Display" panose="020B0603020203020204" pitchFamily="34" charset="0"/>
              </a:rPr>
              <a:t>Group Personal Accident Policy (GPA)</a:t>
            </a:r>
          </a:p>
        </p:txBody>
      </p:sp>
      <p:sp>
        <p:nvSpPr>
          <p:cNvPr id="16" name="L-Shape 15">
            <a:extLst>
              <a:ext uri="{FF2B5EF4-FFF2-40B4-BE49-F238E27FC236}">
                <a16:creationId xmlns:a16="http://schemas.microsoft.com/office/drawing/2014/main" id="{92E0BF2F-936D-4D27-AC38-A85D443AF90C}"/>
              </a:ext>
            </a:extLst>
          </p:cNvPr>
          <p:cNvSpPr/>
          <p:nvPr/>
        </p:nvSpPr>
        <p:spPr>
          <a:xfrm rot="2995560">
            <a:off x="288580"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17" name="L-Shape 16">
            <a:extLst>
              <a:ext uri="{FF2B5EF4-FFF2-40B4-BE49-F238E27FC236}">
                <a16:creationId xmlns:a16="http://schemas.microsoft.com/office/drawing/2014/main" id="{926A036B-7A6A-439B-92B5-5F0C52B9695A}"/>
              </a:ext>
            </a:extLst>
          </p:cNvPr>
          <p:cNvSpPr/>
          <p:nvPr/>
        </p:nvSpPr>
        <p:spPr>
          <a:xfrm rot="18604440" flipH="1">
            <a:off x="11260782"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9" name="PresentationTitle">
            <a:extLst>
              <a:ext uri="{FF2B5EF4-FFF2-40B4-BE49-F238E27FC236}">
                <a16:creationId xmlns:a16="http://schemas.microsoft.com/office/drawing/2014/main" id="{DCF7E4CA-EC0E-4752-AD68-112539BB5540}"/>
              </a:ext>
            </a:extLst>
          </p:cNvPr>
          <p:cNvSpPr txBox="1">
            <a:spLocks noChangeArrowheads="1"/>
          </p:cNvSpPr>
          <p:nvPr>
            <p:custDataLst>
              <p:tags r:id="rId2"/>
            </p:custDataLst>
          </p:nvPr>
        </p:nvSpPr>
        <p:spPr bwMode="gray">
          <a:xfrm>
            <a:off x="918173" y="4819637"/>
            <a:ext cx="694197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Insurer: National Insurance Company Limited</a:t>
            </a:r>
          </a:p>
          <a:p>
            <a:pP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Brokers: Marsh India Insurance Brokers Private Ltd</a:t>
            </a:r>
          </a:p>
          <a:p>
            <a:pP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Policy Period: 1 March, 2023 to 29 February, 2024</a:t>
            </a:r>
          </a:p>
        </p:txBody>
      </p:sp>
    </p:spTree>
    <p:custDataLst>
      <p:tags r:id="rId1"/>
    </p:custDataLst>
    <p:extLst>
      <p:ext uri="{BB962C8B-B14F-4D97-AF65-F5344CB8AC3E}">
        <p14:creationId xmlns:p14="http://schemas.microsoft.com/office/powerpoint/2010/main" val="138281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Title"/>
          <p:cNvSpPr txBox="1">
            <a:spLocks noChangeArrowheads="1"/>
          </p:cNvSpPr>
          <p:nvPr>
            <p:custDataLst>
              <p:tags r:id="rId1"/>
            </p:custDataLst>
          </p:nvPr>
        </p:nvSpPr>
        <p:spPr bwMode="gray">
          <a:xfrm>
            <a:off x="982031" y="486171"/>
            <a:ext cx="2870013" cy="39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40194356"/>
              </p:ext>
            </p:extLst>
          </p:nvPr>
        </p:nvGraphicFramePr>
        <p:xfrm>
          <a:off x="981915" y="1193921"/>
          <a:ext cx="6838110" cy="1493319"/>
        </p:xfrm>
        <a:graphic>
          <a:graphicData uri="http://schemas.openxmlformats.org/drawingml/2006/table">
            <a:tbl>
              <a:tblPr firstRow="1" bandRow="1">
                <a:tableStyleId>{2D5ABB26-0587-4C30-8999-92F81FD0307C}</a:tableStyleId>
              </a:tblPr>
              <a:tblGrid>
                <a:gridCol w="1502959">
                  <a:extLst>
                    <a:ext uri="{9D8B030D-6E8A-4147-A177-3AD203B41FA5}">
                      <a16:colId xmlns:a16="http://schemas.microsoft.com/office/drawing/2014/main" val="2945946761"/>
                    </a:ext>
                  </a:extLst>
                </a:gridCol>
                <a:gridCol w="5335151">
                  <a:extLst>
                    <a:ext uri="{9D8B030D-6E8A-4147-A177-3AD203B41FA5}">
                      <a16:colId xmlns:a16="http://schemas.microsoft.com/office/drawing/2014/main" val="141968336"/>
                    </a:ext>
                  </a:extLst>
                </a:gridCol>
              </a:tblGrid>
              <a:tr h="34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Policy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34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Sum Insured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60000"/>
                        </a:spcBef>
                        <a:spcAft>
                          <a:spcPct val="0"/>
                        </a:spcAft>
                        <a:buClr>
                          <a:schemeClr val="tx1"/>
                        </a:buClr>
                        <a:buSzPct val="90000"/>
                        <a:buFont typeface="Wingdings" pitchFamily="2" charset="2"/>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2X CTC  minimum 17 lakh  max 3 crore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34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Worldwide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368545">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Dependent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96311247"/>
              </p:ext>
            </p:extLst>
          </p:nvPr>
        </p:nvGraphicFramePr>
        <p:xfrm>
          <a:off x="968853" y="2765523"/>
          <a:ext cx="6838110" cy="3712917"/>
        </p:xfrm>
        <a:graphic>
          <a:graphicData uri="http://schemas.openxmlformats.org/drawingml/2006/table">
            <a:tbl>
              <a:tblPr firstRow="1" bandRow="1">
                <a:tableStyleId>{2D5ABB26-0587-4C30-8999-92F81FD0307C}</a:tableStyleId>
              </a:tblPr>
              <a:tblGrid>
                <a:gridCol w="2089585">
                  <a:extLst>
                    <a:ext uri="{9D8B030D-6E8A-4147-A177-3AD203B41FA5}">
                      <a16:colId xmlns:a16="http://schemas.microsoft.com/office/drawing/2014/main" val="2945946761"/>
                    </a:ext>
                  </a:extLst>
                </a:gridCol>
                <a:gridCol w="4748525">
                  <a:extLst>
                    <a:ext uri="{9D8B030D-6E8A-4147-A177-3AD203B41FA5}">
                      <a16:colId xmlns:a16="http://schemas.microsoft.com/office/drawing/2014/main" val="141968336"/>
                    </a:ext>
                  </a:extLst>
                </a:gridCol>
              </a:tblGrid>
              <a:tr h="329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Benefits / Extensions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Accidental Death</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 – 100% of SI</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Permanent Total Disability</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 – 100% of SI</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7200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Permanent Partial Disability</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 – Percentage of sum insured as per the schedule of the policy</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r h="444191">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Temporary Total Disability (Weekly Benefit)</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1%</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of Table C Sum Insured</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or INR 25,000 for 104 weeks, whichever is lower.</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Medical</a:t>
                      </a:r>
                      <a:r>
                        <a:rPr lang="en-US" sz="1200" b="1" kern="1200" baseline="0" dirty="0">
                          <a:solidFill>
                            <a:schemeClr val="tx1">
                              <a:lumMod val="65000"/>
                              <a:lumOff val="35000"/>
                            </a:schemeClr>
                          </a:solidFill>
                          <a:latin typeface="Arial" panose="020B0604020202020204" pitchFamily="34" charset="0"/>
                          <a:ea typeface="+mn-ea"/>
                          <a:cs typeface="Arial" panose="020B0604020202020204" pitchFamily="34" charset="0"/>
                        </a:rPr>
                        <a:t> Extension</a:t>
                      </a:r>
                      <a:endPar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1200" b="0" kern="1200" dirty="0">
                          <a:solidFill>
                            <a:schemeClr val="tx1">
                              <a:lumMod val="65000"/>
                              <a:lumOff val="35000"/>
                            </a:schemeClr>
                          </a:solidFill>
                          <a:latin typeface="Arial" panose="020B0604020202020204" pitchFamily="34" charset="0"/>
                          <a:ea typeface="+mn-ea"/>
                          <a:cs typeface="Arial" panose="020B0604020202020204" pitchFamily="34" charset="0"/>
                        </a:rPr>
                        <a:t>40% of Death/Disability claim amount or 10% of SA or actuals whichever is less</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Ambulance Charges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INR 1,000</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per event</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980284"/>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Transportation of Dead Body</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2% of Sum Insured or INR 5,000 whichever</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is lower</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Educational Benefits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 – Covered up to 1% of SI to a maximum of INR 10,000 is less for up to 2 dependent children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1722321"/>
                  </a:ext>
                </a:extLst>
              </a:tr>
              <a:tr h="266519">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Terrorism Extension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 – Covered</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8675620"/>
                  </a:ext>
                </a:extLst>
              </a:tr>
            </a:tbl>
          </a:graphicData>
        </a:graphic>
      </p:graphicFrame>
      <p:sp>
        <p:nvSpPr>
          <p:cNvPr id="17" name="PresentationTitle"/>
          <p:cNvSpPr txBox="1">
            <a:spLocks noChangeArrowheads="1"/>
          </p:cNvSpPr>
          <p:nvPr>
            <p:custDataLst>
              <p:tags r:id="rId2"/>
            </p:custDataLst>
          </p:nvPr>
        </p:nvSpPr>
        <p:spPr bwMode="gray">
          <a:xfrm>
            <a:off x="2355563" y="486171"/>
            <a:ext cx="3609136" cy="39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Coverage Details</a:t>
            </a:r>
            <a:endParaRPr lang="en-GB" sz="2300" kern="0" dirty="0">
              <a:solidFill>
                <a:srgbClr val="005BAA"/>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71B4DBC-BDF7-48C0-B41F-505C09DF5C2A}"/>
              </a:ext>
            </a:extLst>
          </p:cNvPr>
          <p:cNvPicPr>
            <a:picLocks noChangeAspect="1"/>
          </p:cNvPicPr>
          <p:nvPr/>
        </p:nvPicPr>
        <p:blipFill rotWithShape="1">
          <a:blip r:embed="rId4">
            <a:extLst>
              <a:ext uri="{28A0092B-C50C-407E-A947-70E740481C1C}">
                <a14:useLocalDpi xmlns:a14="http://schemas.microsoft.com/office/drawing/2010/main" val="0"/>
              </a:ext>
            </a:extLst>
          </a:blip>
          <a:srcRect t="11354"/>
          <a:stretch/>
        </p:blipFill>
        <p:spPr>
          <a:xfrm>
            <a:off x="7375122" y="1451096"/>
            <a:ext cx="5053460" cy="4479717"/>
          </a:xfrm>
          <a:prstGeom prst="rect">
            <a:avLst/>
          </a:prstGeom>
        </p:spPr>
      </p:pic>
    </p:spTree>
    <p:extLst>
      <p:ext uri="{BB962C8B-B14F-4D97-AF65-F5344CB8AC3E}">
        <p14:creationId xmlns:p14="http://schemas.microsoft.com/office/powerpoint/2010/main" val="117786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family sitting on a couch&#10;&#10;Description automatically generated">
            <a:extLst>
              <a:ext uri="{FF2B5EF4-FFF2-40B4-BE49-F238E27FC236}">
                <a16:creationId xmlns:a16="http://schemas.microsoft.com/office/drawing/2014/main" id="{9C35D437-354E-4E6C-8981-6CEF861B33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16" b="7981"/>
          <a:stretch/>
        </p:blipFill>
        <p:spPr>
          <a:xfrm>
            <a:off x="-49332" y="0"/>
            <a:ext cx="12261898" cy="6858000"/>
          </a:xfrm>
          <a:prstGeom prst="rect">
            <a:avLst/>
          </a:prstGeom>
        </p:spPr>
      </p:pic>
      <p:sp>
        <p:nvSpPr>
          <p:cNvPr id="13" name="Rectangle 12">
            <a:extLst>
              <a:ext uri="{FF2B5EF4-FFF2-40B4-BE49-F238E27FC236}">
                <a16:creationId xmlns:a16="http://schemas.microsoft.com/office/drawing/2014/main" id="{2B1FD572-FFAD-4DD1-A88F-87D781376DDD}"/>
              </a:ext>
            </a:extLst>
          </p:cNvPr>
          <p:cNvSpPr/>
          <p:nvPr/>
        </p:nvSpPr>
        <p:spPr>
          <a:xfrm>
            <a:off x="-41945" y="18472"/>
            <a:ext cx="12233945"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AE7B84DB-B308-1446-A2C8-496CB2BE0341}"/>
              </a:ext>
            </a:extLst>
          </p:cNvPr>
          <p:cNvSpPr txBox="1">
            <a:spLocks/>
          </p:cNvSpPr>
          <p:nvPr/>
        </p:nvSpPr>
        <p:spPr>
          <a:xfrm>
            <a:off x="443344" y="3368171"/>
            <a:ext cx="7203870" cy="170746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400"/>
              </a:spcBef>
              <a:spcAft>
                <a:spcPts val="0"/>
              </a:spcAft>
              <a:buFont typeface="Arial" panose="020B0604020202020204" pitchFamily="34" charset="0"/>
              <a:buNone/>
              <a:defRPr sz="2000" kern="1200">
                <a:solidFill>
                  <a:schemeClr val="tx1"/>
                </a:solidFill>
                <a:latin typeface="+mn-lt"/>
                <a:ea typeface="+mn-ea"/>
                <a:cs typeface="+mn-cs"/>
              </a:defRPr>
            </a:lvl1pPr>
            <a:lvl2pPr marL="279376" indent="-279376" algn="l" defTabSz="914400" rtl="0" eaLnBrk="1" latinLnBrk="0" hangingPunct="1">
              <a:lnSpc>
                <a:spcPct val="100000"/>
              </a:lnSpc>
              <a:spcBef>
                <a:spcPts val="5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534941" indent="-233343"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15901" indent="-180959" algn="l" defTabSz="914400" rtl="0" eaLnBrk="1" latinLnBrk="0" hangingPunct="1">
              <a:lnSpc>
                <a:spcPct val="100000"/>
              </a:lnSpc>
              <a:spcBef>
                <a:spcPts val="500"/>
              </a:spcBef>
              <a:spcAft>
                <a:spcPts val="0"/>
              </a:spcAft>
              <a:buFont typeface="Arial" charset="0"/>
              <a:buChar char="•"/>
              <a:defRPr sz="1600" kern="1200">
                <a:solidFill>
                  <a:schemeClr val="tx1"/>
                </a:solidFill>
                <a:latin typeface="+mn-lt"/>
                <a:ea typeface="+mn-ea"/>
                <a:cs typeface="+mn-cs"/>
              </a:defRPr>
            </a:lvl4pPr>
            <a:lvl5pPr marL="896859" indent="-180959" algn="l" defTabSz="914400" rtl="0" eaLnBrk="1" latinLnBrk="0" hangingPunct="1">
              <a:lnSpc>
                <a:spcPct val="100000"/>
              </a:lnSpc>
              <a:spcBef>
                <a:spcPts val="500"/>
              </a:spcBef>
              <a:spcAft>
                <a:spcPts val="0"/>
              </a:spcAft>
              <a:buFont typeface="Lucida Grande"/>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4000" b="1" dirty="0">
                <a:solidFill>
                  <a:schemeClr val="bg1"/>
                </a:solidFill>
                <a:latin typeface="Arial" panose="020B0604020202020204" pitchFamily="34" charset="0"/>
                <a:cs typeface="Arial" panose="020B0604020202020204" pitchFamily="34" charset="0"/>
              </a:rPr>
              <a:t>Group Mediclaim </a:t>
            </a:r>
          </a:p>
          <a:p>
            <a:pPr algn="ctr">
              <a:spcBef>
                <a:spcPts val="0"/>
              </a:spcBef>
            </a:pPr>
            <a:r>
              <a:rPr lang="en-US" sz="4000" b="1" dirty="0">
                <a:solidFill>
                  <a:schemeClr val="bg1"/>
                </a:solidFill>
                <a:latin typeface="Arial" panose="020B0604020202020204" pitchFamily="34" charset="0"/>
                <a:cs typeface="Arial" panose="020B0604020202020204" pitchFamily="34" charset="0"/>
              </a:rPr>
              <a:t>Policy (GMC)</a:t>
            </a:r>
          </a:p>
          <a:p>
            <a:pPr algn="ctr">
              <a:spcBef>
                <a:spcPts val="0"/>
              </a:spcBef>
            </a:pPr>
            <a:endParaRPr lang="en-US" sz="4000" b="1" dirty="0">
              <a:solidFill>
                <a:schemeClr val="bg1"/>
              </a:solidFill>
              <a:latin typeface="Arial" panose="020B0604020202020204" pitchFamily="34" charset="0"/>
              <a:cs typeface="Arial" panose="020B0604020202020204" pitchFamily="34" charset="0"/>
            </a:endParaRPr>
          </a:p>
        </p:txBody>
      </p:sp>
      <p:sp>
        <p:nvSpPr>
          <p:cNvPr id="15" name="L-Shape 14">
            <a:extLst>
              <a:ext uri="{FF2B5EF4-FFF2-40B4-BE49-F238E27FC236}">
                <a16:creationId xmlns:a16="http://schemas.microsoft.com/office/drawing/2014/main" id="{D4BBF5A6-A097-47B8-9439-78E1B8F5C357}"/>
              </a:ext>
            </a:extLst>
          </p:cNvPr>
          <p:cNvSpPr/>
          <p:nvPr/>
        </p:nvSpPr>
        <p:spPr>
          <a:xfrm rot="2995560">
            <a:off x="288580"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16" name="L-Shape 15">
            <a:extLst>
              <a:ext uri="{FF2B5EF4-FFF2-40B4-BE49-F238E27FC236}">
                <a16:creationId xmlns:a16="http://schemas.microsoft.com/office/drawing/2014/main" id="{B05A8D9B-49FE-4612-AF2E-39E0C897971D}"/>
              </a:ext>
            </a:extLst>
          </p:cNvPr>
          <p:cNvSpPr/>
          <p:nvPr/>
        </p:nvSpPr>
        <p:spPr>
          <a:xfrm rot="18604440" flipH="1">
            <a:off x="11260782" y="6052106"/>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9" name="PresentationTitle">
            <a:extLst>
              <a:ext uri="{FF2B5EF4-FFF2-40B4-BE49-F238E27FC236}">
                <a16:creationId xmlns:a16="http://schemas.microsoft.com/office/drawing/2014/main" id="{9EB71A14-ACA3-4355-A85E-B604990C077F}"/>
              </a:ext>
            </a:extLst>
          </p:cNvPr>
          <p:cNvSpPr txBox="1">
            <a:spLocks noChangeArrowheads="1"/>
          </p:cNvSpPr>
          <p:nvPr>
            <p:custDataLst>
              <p:tags r:id="rId2"/>
            </p:custDataLst>
          </p:nvPr>
        </p:nvSpPr>
        <p:spPr bwMode="gray">
          <a:xfrm>
            <a:off x="658647" y="4835493"/>
            <a:ext cx="6231679" cy="102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gn="ct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Insurer: National Insurance Co Ltd</a:t>
            </a:r>
          </a:p>
          <a:p>
            <a:pPr algn="ct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TPA: Medi Assist Health Insurance TPA Pvt. Ltd.</a:t>
            </a:r>
          </a:p>
          <a:p>
            <a:pPr algn="ct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Brokers: Marsh India Insurance Brokers Private Ltd</a:t>
            </a:r>
          </a:p>
          <a:p>
            <a:pPr algn="ctr" eaLnBrk="1" hangingPunct="1">
              <a:lnSpc>
                <a:spcPts val="2000"/>
              </a:lnSpc>
            </a:pPr>
            <a:r>
              <a:rPr lang="en-US" sz="2000" b="1" kern="0" dirty="0">
                <a:solidFill>
                  <a:schemeClr val="bg1"/>
                </a:solidFill>
                <a:latin typeface="Arial" panose="020B0604020202020204" pitchFamily="34" charset="0"/>
                <a:cs typeface="Arial" panose="020B0604020202020204" pitchFamily="34" charset="0"/>
              </a:rPr>
              <a:t>Policy Type: Employee Policy</a:t>
            </a:r>
          </a:p>
        </p:txBody>
      </p:sp>
    </p:spTree>
    <p:custDataLst>
      <p:tags r:id="rId1"/>
    </p:custDataLst>
    <p:extLst>
      <p:ext uri="{BB962C8B-B14F-4D97-AF65-F5344CB8AC3E}">
        <p14:creationId xmlns:p14="http://schemas.microsoft.com/office/powerpoint/2010/main" val="19213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esentationTitle"/>
          <p:cNvSpPr txBox="1">
            <a:spLocks noChangeArrowheads="1"/>
          </p:cNvSpPr>
          <p:nvPr>
            <p:custDataLst>
              <p:tags r:id="rId1"/>
            </p:custDataLst>
          </p:nvPr>
        </p:nvSpPr>
        <p:spPr bwMode="gray">
          <a:xfrm>
            <a:off x="964774" y="753518"/>
            <a:ext cx="3206844"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Claims Procedure</a:t>
            </a:r>
            <a:endParaRPr lang="en-GB" sz="2300" b="1" kern="0" dirty="0">
              <a:solidFill>
                <a:srgbClr val="005BAA"/>
              </a:solidFill>
              <a:latin typeface="Arial" panose="020B0604020202020204" pitchFamily="34" charset="0"/>
              <a:cs typeface="Arial" panose="020B0604020202020204" pitchFamily="34" charset="0"/>
            </a:endParaRPr>
          </a:p>
        </p:txBody>
      </p:sp>
      <p:sp>
        <p:nvSpPr>
          <p:cNvPr id="65" name="object 8"/>
          <p:cNvSpPr/>
          <p:nvPr/>
        </p:nvSpPr>
        <p:spPr>
          <a:xfrm>
            <a:off x="981917" y="1531454"/>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66" name="object 18"/>
          <p:cNvSpPr txBox="1"/>
          <p:nvPr/>
        </p:nvSpPr>
        <p:spPr>
          <a:xfrm>
            <a:off x="1056817" y="1690109"/>
            <a:ext cx="2735033" cy="666849"/>
          </a:xfrm>
          <a:prstGeom prst="rect">
            <a:avLst/>
          </a:prstGeom>
        </p:spPr>
        <p:txBody>
          <a:bodyPr vert="horz" wrap="square" lIns="0" tIns="0" rIns="0" bIns="0" rtlCol="0" anchor="ctr">
            <a:spAutoFit/>
          </a:bodyPr>
          <a:lstStyle/>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Employee / Beneficiary notifies HR, </a:t>
            </a:r>
          </a:p>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who in turn would intimate Insurer </a:t>
            </a:r>
          </a:p>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and submit required claims</a:t>
            </a:r>
          </a:p>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 documents within 7 days of the event</a:t>
            </a:r>
          </a:p>
        </p:txBody>
      </p:sp>
      <p:sp>
        <p:nvSpPr>
          <p:cNvPr id="137" name="object 85"/>
          <p:cNvSpPr/>
          <p:nvPr/>
        </p:nvSpPr>
        <p:spPr>
          <a:xfrm>
            <a:off x="82264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8" name="object 86"/>
          <p:cNvSpPr/>
          <p:nvPr/>
        </p:nvSpPr>
        <p:spPr>
          <a:xfrm>
            <a:off x="83132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9" name="object 87"/>
          <p:cNvSpPr/>
          <p:nvPr/>
        </p:nvSpPr>
        <p:spPr>
          <a:xfrm>
            <a:off x="84000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0" name="object 88"/>
          <p:cNvSpPr/>
          <p:nvPr/>
        </p:nvSpPr>
        <p:spPr>
          <a:xfrm>
            <a:off x="84868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1" name="object 89"/>
          <p:cNvSpPr/>
          <p:nvPr/>
        </p:nvSpPr>
        <p:spPr>
          <a:xfrm>
            <a:off x="85736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2" name="object 90"/>
          <p:cNvSpPr/>
          <p:nvPr/>
        </p:nvSpPr>
        <p:spPr>
          <a:xfrm>
            <a:off x="86604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3" name="object 91"/>
          <p:cNvSpPr/>
          <p:nvPr/>
        </p:nvSpPr>
        <p:spPr>
          <a:xfrm>
            <a:off x="87471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4" name="object 92"/>
          <p:cNvSpPr/>
          <p:nvPr/>
        </p:nvSpPr>
        <p:spPr>
          <a:xfrm>
            <a:off x="88339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5" name="object 93"/>
          <p:cNvSpPr/>
          <p:nvPr/>
        </p:nvSpPr>
        <p:spPr>
          <a:xfrm>
            <a:off x="89207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6" name="object 94"/>
          <p:cNvSpPr/>
          <p:nvPr/>
        </p:nvSpPr>
        <p:spPr>
          <a:xfrm>
            <a:off x="90075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7" name="object 95"/>
          <p:cNvSpPr/>
          <p:nvPr/>
        </p:nvSpPr>
        <p:spPr>
          <a:xfrm>
            <a:off x="90943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8" name="object 96"/>
          <p:cNvSpPr/>
          <p:nvPr/>
        </p:nvSpPr>
        <p:spPr>
          <a:xfrm>
            <a:off x="91811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9" name="object 97"/>
          <p:cNvSpPr/>
          <p:nvPr/>
        </p:nvSpPr>
        <p:spPr>
          <a:xfrm>
            <a:off x="92678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0" name="object 98"/>
          <p:cNvSpPr/>
          <p:nvPr/>
        </p:nvSpPr>
        <p:spPr>
          <a:xfrm>
            <a:off x="93546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8" name="object 99"/>
          <p:cNvSpPr/>
          <p:nvPr/>
        </p:nvSpPr>
        <p:spPr>
          <a:xfrm>
            <a:off x="94245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4" name="object 100"/>
          <p:cNvSpPr/>
          <p:nvPr/>
        </p:nvSpPr>
        <p:spPr>
          <a:xfrm>
            <a:off x="95113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5" name="object 101"/>
          <p:cNvSpPr/>
          <p:nvPr/>
        </p:nvSpPr>
        <p:spPr>
          <a:xfrm>
            <a:off x="95980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6" name="object 102"/>
          <p:cNvSpPr/>
          <p:nvPr/>
        </p:nvSpPr>
        <p:spPr>
          <a:xfrm>
            <a:off x="96848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7" name="object 103"/>
          <p:cNvSpPr/>
          <p:nvPr/>
        </p:nvSpPr>
        <p:spPr>
          <a:xfrm>
            <a:off x="97716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8" name="object 104"/>
          <p:cNvSpPr/>
          <p:nvPr/>
        </p:nvSpPr>
        <p:spPr>
          <a:xfrm>
            <a:off x="98584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3" name="object 105"/>
          <p:cNvSpPr/>
          <p:nvPr/>
        </p:nvSpPr>
        <p:spPr>
          <a:xfrm>
            <a:off x="99452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7" name="object 106"/>
          <p:cNvSpPr/>
          <p:nvPr/>
        </p:nvSpPr>
        <p:spPr>
          <a:xfrm>
            <a:off x="100320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8" name="object 107"/>
          <p:cNvSpPr/>
          <p:nvPr/>
        </p:nvSpPr>
        <p:spPr>
          <a:xfrm>
            <a:off x="101187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9" name="object 108"/>
          <p:cNvSpPr/>
          <p:nvPr/>
        </p:nvSpPr>
        <p:spPr>
          <a:xfrm>
            <a:off x="102055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0" name="object 109"/>
          <p:cNvSpPr/>
          <p:nvPr/>
        </p:nvSpPr>
        <p:spPr>
          <a:xfrm>
            <a:off x="102923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9" name="object 110"/>
          <p:cNvSpPr/>
          <p:nvPr/>
        </p:nvSpPr>
        <p:spPr>
          <a:xfrm>
            <a:off x="103791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9" name="object 111"/>
          <p:cNvSpPr/>
          <p:nvPr/>
        </p:nvSpPr>
        <p:spPr>
          <a:xfrm>
            <a:off x="104659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0" name="object 112"/>
          <p:cNvSpPr/>
          <p:nvPr/>
        </p:nvSpPr>
        <p:spPr>
          <a:xfrm>
            <a:off x="82264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1" name="object 113"/>
          <p:cNvSpPr/>
          <p:nvPr/>
        </p:nvSpPr>
        <p:spPr>
          <a:xfrm>
            <a:off x="83132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2" name="object 114"/>
          <p:cNvSpPr/>
          <p:nvPr/>
        </p:nvSpPr>
        <p:spPr>
          <a:xfrm>
            <a:off x="84000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6" name="object 116"/>
          <p:cNvSpPr/>
          <p:nvPr/>
        </p:nvSpPr>
        <p:spPr>
          <a:xfrm>
            <a:off x="85736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7" name="object 117"/>
          <p:cNvSpPr/>
          <p:nvPr/>
        </p:nvSpPr>
        <p:spPr>
          <a:xfrm>
            <a:off x="86604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8" name="object 118"/>
          <p:cNvSpPr/>
          <p:nvPr/>
        </p:nvSpPr>
        <p:spPr>
          <a:xfrm>
            <a:off x="87471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9" name="object 119"/>
          <p:cNvSpPr/>
          <p:nvPr/>
        </p:nvSpPr>
        <p:spPr>
          <a:xfrm>
            <a:off x="88339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0" name="object 120"/>
          <p:cNvSpPr/>
          <p:nvPr/>
        </p:nvSpPr>
        <p:spPr>
          <a:xfrm>
            <a:off x="89207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1" name="object 121"/>
          <p:cNvSpPr/>
          <p:nvPr/>
        </p:nvSpPr>
        <p:spPr>
          <a:xfrm>
            <a:off x="90075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2" name="object 122"/>
          <p:cNvSpPr/>
          <p:nvPr/>
        </p:nvSpPr>
        <p:spPr>
          <a:xfrm>
            <a:off x="90943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3" name="object 123"/>
          <p:cNvSpPr/>
          <p:nvPr/>
        </p:nvSpPr>
        <p:spPr>
          <a:xfrm>
            <a:off x="91811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4" name="object 124"/>
          <p:cNvSpPr/>
          <p:nvPr/>
        </p:nvSpPr>
        <p:spPr>
          <a:xfrm>
            <a:off x="92678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5" name="object 125"/>
          <p:cNvSpPr/>
          <p:nvPr/>
        </p:nvSpPr>
        <p:spPr>
          <a:xfrm>
            <a:off x="93546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6" name="object 126"/>
          <p:cNvSpPr/>
          <p:nvPr/>
        </p:nvSpPr>
        <p:spPr>
          <a:xfrm>
            <a:off x="94245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7" name="object 127"/>
          <p:cNvSpPr/>
          <p:nvPr/>
        </p:nvSpPr>
        <p:spPr>
          <a:xfrm>
            <a:off x="95113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8" name="object 128"/>
          <p:cNvSpPr/>
          <p:nvPr/>
        </p:nvSpPr>
        <p:spPr>
          <a:xfrm>
            <a:off x="95980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9" name="object 129"/>
          <p:cNvSpPr/>
          <p:nvPr/>
        </p:nvSpPr>
        <p:spPr>
          <a:xfrm>
            <a:off x="96848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0" name="object 130"/>
          <p:cNvSpPr/>
          <p:nvPr/>
        </p:nvSpPr>
        <p:spPr>
          <a:xfrm>
            <a:off x="97716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1" name="object 131"/>
          <p:cNvSpPr/>
          <p:nvPr/>
        </p:nvSpPr>
        <p:spPr>
          <a:xfrm>
            <a:off x="98584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2" name="object 132"/>
          <p:cNvSpPr/>
          <p:nvPr/>
        </p:nvSpPr>
        <p:spPr>
          <a:xfrm>
            <a:off x="99452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3" name="object 133"/>
          <p:cNvSpPr/>
          <p:nvPr/>
        </p:nvSpPr>
        <p:spPr>
          <a:xfrm>
            <a:off x="100320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4" name="object 134"/>
          <p:cNvSpPr/>
          <p:nvPr/>
        </p:nvSpPr>
        <p:spPr>
          <a:xfrm>
            <a:off x="101187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5" name="object 135"/>
          <p:cNvSpPr/>
          <p:nvPr/>
        </p:nvSpPr>
        <p:spPr>
          <a:xfrm>
            <a:off x="102055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6" name="object 136"/>
          <p:cNvSpPr/>
          <p:nvPr/>
        </p:nvSpPr>
        <p:spPr>
          <a:xfrm>
            <a:off x="102923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7" name="object 137"/>
          <p:cNvSpPr/>
          <p:nvPr/>
        </p:nvSpPr>
        <p:spPr>
          <a:xfrm>
            <a:off x="103791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8" name="object 138"/>
          <p:cNvSpPr/>
          <p:nvPr/>
        </p:nvSpPr>
        <p:spPr>
          <a:xfrm>
            <a:off x="104659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9" name="object 139"/>
          <p:cNvSpPr/>
          <p:nvPr/>
        </p:nvSpPr>
        <p:spPr>
          <a:xfrm>
            <a:off x="8166100" y="26669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0" name="object 140"/>
          <p:cNvSpPr/>
          <p:nvPr/>
        </p:nvSpPr>
        <p:spPr>
          <a:xfrm>
            <a:off x="8166100" y="27537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1" name="object 141"/>
          <p:cNvSpPr/>
          <p:nvPr/>
        </p:nvSpPr>
        <p:spPr>
          <a:xfrm>
            <a:off x="8166100" y="28405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2" name="object 142"/>
          <p:cNvSpPr/>
          <p:nvPr/>
        </p:nvSpPr>
        <p:spPr>
          <a:xfrm>
            <a:off x="8166100" y="29272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3" name="object 143"/>
          <p:cNvSpPr/>
          <p:nvPr/>
        </p:nvSpPr>
        <p:spPr>
          <a:xfrm>
            <a:off x="8166100" y="30140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4" name="object 144"/>
          <p:cNvSpPr/>
          <p:nvPr/>
        </p:nvSpPr>
        <p:spPr>
          <a:xfrm>
            <a:off x="8166100" y="31008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5" name="object 145"/>
          <p:cNvSpPr/>
          <p:nvPr/>
        </p:nvSpPr>
        <p:spPr>
          <a:xfrm>
            <a:off x="8166100" y="31876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6" name="object 146"/>
          <p:cNvSpPr/>
          <p:nvPr/>
        </p:nvSpPr>
        <p:spPr>
          <a:xfrm>
            <a:off x="8166100" y="32744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7" name="object 147"/>
          <p:cNvSpPr/>
          <p:nvPr/>
        </p:nvSpPr>
        <p:spPr>
          <a:xfrm>
            <a:off x="8166100" y="33612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8" name="object 148"/>
          <p:cNvSpPr/>
          <p:nvPr/>
        </p:nvSpPr>
        <p:spPr>
          <a:xfrm>
            <a:off x="8166100" y="34479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9" name="object 149"/>
          <p:cNvSpPr/>
          <p:nvPr/>
        </p:nvSpPr>
        <p:spPr>
          <a:xfrm>
            <a:off x="8166100" y="35347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0" name="object 150"/>
          <p:cNvSpPr/>
          <p:nvPr/>
        </p:nvSpPr>
        <p:spPr>
          <a:xfrm>
            <a:off x="8166100" y="36215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1" name="object 151"/>
          <p:cNvSpPr/>
          <p:nvPr/>
        </p:nvSpPr>
        <p:spPr>
          <a:xfrm>
            <a:off x="8166100" y="37083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3" name="object 153"/>
          <p:cNvSpPr/>
          <p:nvPr/>
        </p:nvSpPr>
        <p:spPr>
          <a:xfrm>
            <a:off x="10514012" y="26669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4" name="object 154"/>
          <p:cNvSpPr/>
          <p:nvPr/>
        </p:nvSpPr>
        <p:spPr>
          <a:xfrm>
            <a:off x="10514012" y="27537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5" name="object 155"/>
          <p:cNvSpPr/>
          <p:nvPr/>
        </p:nvSpPr>
        <p:spPr>
          <a:xfrm>
            <a:off x="10514012" y="28405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6" name="object 156"/>
          <p:cNvSpPr/>
          <p:nvPr/>
        </p:nvSpPr>
        <p:spPr>
          <a:xfrm>
            <a:off x="10514012" y="29272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7" name="object 157"/>
          <p:cNvSpPr/>
          <p:nvPr/>
        </p:nvSpPr>
        <p:spPr>
          <a:xfrm>
            <a:off x="10514012" y="30140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8" name="object 158"/>
          <p:cNvSpPr/>
          <p:nvPr/>
        </p:nvSpPr>
        <p:spPr>
          <a:xfrm>
            <a:off x="10514012" y="31008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9" name="object 159"/>
          <p:cNvSpPr/>
          <p:nvPr/>
        </p:nvSpPr>
        <p:spPr>
          <a:xfrm>
            <a:off x="10514012" y="31876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0" name="object 160"/>
          <p:cNvSpPr/>
          <p:nvPr/>
        </p:nvSpPr>
        <p:spPr>
          <a:xfrm>
            <a:off x="10514012" y="32744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1" name="object 161"/>
          <p:cNvSpPr/>
          <p:nvPr/>
        </p:nvSpPr>
        <p:spPr>
          <a:xfrm>
            <a:off x="10514012" y="33612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2" name="object 162"/>
          <p:cNvSpPr/>
          <p:nvPr/>
        </p:nvSpPr>
        <p:spPr>
          <a:xfrm>
            <a:off x="10514012" y="34479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3" name="object 163"/>
          <p:cNvSpPr/>
          <p:nvPr/>
        </p:nvSpPr>
        <p:spPr>
          <a:xfrm>
            <a:off x="10514012" y="35347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4" name="object 164"/>
          <p:cNvSpPr/>
          <p:nvPr/>
        </p:nvSpPr>
        <p:spPr>
          <a:xfrm>
            <a:off x="10514012" y="36215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5" name="object 165"/>
          <p:cNvSpPr/>
          <p:nvPr/>
        </p:nvSpPr>
        <p:spPr>
          <a:xfrm>
            <a:off x="10514012" y="37083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6" name="object 166"/>
          <p:cNvSpPr/>
          <p:nvPr/>
        </p:nvSpPr>
        <p:spPr>
          <a:xfrm>
            <a:off x="10514012" y="37951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6" name="object 70"/>
          <p:cNvSpPr txBox="1"/>
          <p:nvPr/>
        </p:nvSpPr>
        <p:spPr>
          <a:xfrm>
            <a:off x="3512071" y="3906245"/>
            <a:ext cx="1403985" cy="153888"/>
          </a:xfrm>
          <a:prstGeom prst="rect">
            <a:avLst/>
          </a:prstGeom>
        </p:spPr>
        <p:txBody>
          <a:bodyPr vert="horz" wrap="square" lIns="0" tIns="0" rIns="0" bIns="0" rtlCol="0">
            <a:spAutoFit/>
          </a:bodyPr>
          <a:lstStyle/>
          <a:p>
            <a:pPr marL="12700" marR="5080" algn="ctr">
              <a:lnSpc>
                <a:spcPts val="1200"/>
              </a:lnSpc>
            </a:pPr>
            <a:r>
              <a:rPr lang="en-US" sz="1200" b="1" dirty="0">
                <a:solidFill>
                  <a:schemeClr val="bg1"/>
                </a:solidFill>
                <a:latin typeface="Arial" panose="020B0604020202020204" pitchFamily="34" charset="0"/>
                <a:cs typeface="Arial" panose="020B0604020202020204" pitchFamily="34" charset="0"/>
              </a:rPr>
              <a:t>Claim Rejected</a:t>
            </a:r>
            <a:endParaRPr sz="1200" b="1" dirty="0">
              <a:solidFill>
                <a:schemeClr val="bg1"/>
              </a:solidFill>
              <a:latin typeface="Arial" panose="020B0604020202020204" pitchFamily="34" charset="0"/>
              <a:cs typeface="Arial" panose="020B0604020202020204" pitchFamily="34" charset="0"/>
            </a:endParaRPr>
          </a:p>
        </p:txBody>
      </p:sp>
      <p:sp>
        <p:nvSpPr>
          <p:cNvPr id="164" name="object 8"/>
          <p:cNvSpPr/>
          <p:nvPr/>
        </p:nvSpPr>
        <p:spPr>
          <a:xfrm>
            <a:off x="4582919" y="1540161"/>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165" name="object 18"/>
          <p:cNvSpPr txBox="1"/>
          <p:nvPr/>
        </p:nvSpPr>
        <p:spPr>
          <a:xfrm>
            <a:off x="4731241" y="1865528"/>
            <a:ext cx="2701525" cy="333425"/>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On obtaining all relevant documents, Insurer begins processing the claims</a:t>
            </a:r>
          </a:p>
        </p:txBody>
      </p:sp>
      <p:sp>
        <p:nvSpPr>
          <p:cNvPr id="169" name="object 8"/>
          <p:cNvSpPr/>
          <p:nvPr/>
        </p:nvSpPr>
        <p:spPr>
          <a:xfrm>
            <a:off x="8288420" y="1535805"/>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170" name="object 18"/>
          <p:cNvSpPr txBox="1"/>
          <p:nvPr/>
        </p:nvSpPr>
        <p:spPr>
          <a:xfrm>
            <a:off x="8423681" y="1836913"/>
            <a:ext cx="2822995" cy="500137"/>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Claim Investigation and Review </a:t>
            </a:r>
          </a:p>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within 15 working days of submission of all the required documents</a:t>
            </a:r>
          </a:p>
        </p:txBody>
      </p:sp>
      <p:cxnSp>
        <p:nvCxnSpPr>
          <p:cNvPr id="171" name="Straight Arrow Connector 170"/>
          <p:cNvCxnSpPr/>
          <p:nvPr/>
        </p:nvCxnSpPr>
        <p:spPr>
          <a:xfrm>
            <a:off x="7550219" y="2128046"/>
            <a:ext cx="735171" cy="4179"/>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9" name="Straight Arrow Connector 178"/>
          <p:cNvCxnSpPr/>
          <p:nvPr/>
        </p:nvCxnSpPr>
        <p:spPr>
          <a:xfrm>
            <a:off x="3966411" y="2099910"/>
            <a:ext cx="590382" cy="7065"/>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5698836" y="3140364"/>
            <a:ext cx="3769" cy="758536"/>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1" name="object 8"/>
          <p:cNvSpPr/>
          <p:nvPr/>
        </p:nvSpPr>
        <p:spPr>
          <a:xfrm>
            <a:off x="4569857" y="3884975"/>
            <a:ext cx="2200184" cy="489873"/>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192" name="object 18"/>
          <p:cNvSpPr txBox="1"/>
          <p:nvPr/>
        </p:nvSpPr>
        <p:spPr>
          <a:xfrm>
            <a:off x="4726611" y="4002234"/>
            <a:ext cx="1925862" cy="333425"/>
          </a:xfrm>
          <a:prstGeom prst="rect">
            <a:avLst/>
          </a:prstGeom>
        </p:spPr>
        <p:txBody>
          <a:bodyPr vert="horz" wrap="square" lIns="0" tIns="0" rIns="0" bIns="0" rtlCol="0" anchor="ctr">
            <a:spAutoFit/>
          </a:bodyPr>
          <a:lstStyle/>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Is claim approved within 15 working days</a:t>
            </a:r>
          </a:p>
        </p:txBody>
      </p:sp>
      <p:cxnSp>
        <p:nvCxnSpPr>
          <p:cNvPr id="197" name="Straight Arrow Connector 196"/>
          <p:cNvCxnSpPr/>
          <p:nvPr/>
        </p:nvCxnSpPr>
        <p:spPr>
          <a:xfrm>
            <a:off x="8258918" y="4120007"/>
            <a:ext cx="6305" cy="696270"/>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8" name="object 8"/>
          <p:cNvSpPr/>
          <p:nvPr/>
        </p:nvSpPr>
        <p:spPr>
          <a:xfrm>
            <a:off x="6806262" y="4802252"/>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200" name="object 18"/>
          <p:cNvSpPr txBox="1"/>
          <p:nvPr/>
        </p:nvSpPr>
        <p:spPr>
          <a:xfrm>
            <a:off x="6941523" y="5038045"/>
            <a:ext cx="2822995" cy="500137"/>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On rejection of the claim, Insurer would provide a valid reason for the rejection to HR / Employee / Beneficiary</a:t>
            </a:r>
          </a:p>
        </p:txBody>
      </p:sp>
      <p:sp>
        <p:nvSpPr>
          <p:cNvPr id="30" name="TextBox 29"/>
          <p:cNvSpPr txBox="1"/>
          <p:nvPr/>
        </p:nvSpPr>
        <p:spPr>
          <a:xfrm>
            <a:off x="7432766" y="3884975"/>
            <a:ext cx="470263" cy="276999"/>
          </a:xfrm>
          <a:prstGeom prst="rect">
            <a:avLst/>
          </a:prstGeom>
          <a:noFill/>
        </p:spPr>
        <p:txBody>
          <a:bodyPr wrap="square" rtlCol="0">
            <a:spAutoFit/>
          </a:bodyPr>
          <a:lstStyle/>
          <a:p>
            <a:r>
              <a:rPr lang="en-US" sz="1200" dirty="0">
                <a:solidFill>
                  <a:srgbClr val="595959"/>
                </a:solidFill>
                <a:latin typeface="Arial" panose="020B0604020202020204" pitchFamily="34" charset="0"/>
                <a:cs typeface="Arial" panose="020B0604020202020204" pitchFamily="34" charset="0"/>
              </a:rPr>
              <a:t>No</a:t>
            </a:r>
          </a:p>
        </p:txBody>
      </p:sp>
      <p:cxnSp>
        <p:nvCxnSpPr>
          <p:cNvPr id="208" name="Straight Arrow Connector 207"/>
          <p:cNvCxnSpPr/>
          <p:nvPr/>
        </p:nvCxnSpPr>
        <p:spPr>
          <a:xfrm>
            <a:off x="3199335" y="4129911"/>
            <a:ext cx="6305" cy="696270"/>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14" name="object 8"/>
          <p:cNvSpPr/>
          <p:nvPr/>
        </p:nvSpPr>
        <p:spPr>
          <a:xfrm>
            <a:off x="1720207" y="4831557"/>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215" name="object 18"/>
          <p:cNvSpPr txBox="1"/>
          <p:nvPr/>
        </p:nvSpPr>
        <p:spPr>
          <a:xfrm>
            <a:off x="1855468" y="5150706"/>
            <a:ext cx="2822995" cy="333425"/>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On approval, the claim amount will be settled to the Employee / Beneficiary</a:t>
            </a:r>
          </a:p>
        </p:txBody>
      </p:sp>
      <p:sp>
        <p:nvSpPr>
          <p:cNvPr id="270" name="TextBox 269"/>
          <p:cNvSpPr txBox="1"/>
          <p:nvPr/>
        </p:nvSpPr>
        <p:spPr>
          <a:xfrm>
            <a:off x="3638919" y="3870821"/>
            <a:ext cx="470263" cy="276999"/>
          </a:xfrm>
          <a:prstGeom prst="rect">
            <a:avLst/>
          </a:prstGeom>
          <a:noFill/>
        </p:spPr>
        <p:txBody>
          <a:bodyPr wrap="square" rtlCol="0">
            <a:spAutoFit/>
          </a:bodyPr>
          <a:lstStyle/>
          <a:p>
            <a:r>
              <a:rPr lang="en-US" sz="1200" dirty="0">
                <a:solidFill>
                  <a:srgbClr val="595959"/>
                </a:solidFill>
                <a:latin typeface="Arial" panose="020B0604020202020204" pitchFamily="34" charset="0"/>
                <a:cs typeface="Arial" panose="020B0604020202020204" pitchFamily="34" charset="0"/>
              </a:rPr>
              <a:t>Yes</a:t>
            </a:r>
          </a:p>
        </p:txBody>
      </p:sp>
      <p:cxnSp>
        <p:nvCxnSpPr>
          <p:cNvPr id="3" name="Straight Connector 2"/>
          <p:cNvCxnSpPr/>
          <p:nvPr/>
        </p:nvCxnSpPr>
        <p:spPr>
          <a:xfrm flipH="1">
            <a:off x="9679709" y="2521527"/>
            <a:ext cx="1" cy="63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08073" y="3131127"/>
            <a:ext cx="3971636" cy="27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05018" y="4110183"/>
            <a:ext cx="1348509" cy="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6784109" y="4128655"/>
            <a:ext cx="1491673" cy="4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611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esentationTitle"/>
          <p:cNvSpPr txBox="1">
            <a:spLocks noChangeArrowheads="1"/>
          </p:cNvSpPr>
          <p:nvPr>
            <p:custDataLst>
              <p:tags r:id="rId1"/>
            </p:custDataLst>
          </p:nvPr>
        </p:nvSpPr>
        <p:spPr bwMode="gray">
          <a:xfrm>
            <a:off x="688732" y="751274"/>
            <a:ext cx="3206844" cy="3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Document Checklist</a:t>
            </a:r>
            <a:endParaRPr lang="en-GB" sz="2300" b="1" kern="0" dirty="0">
              <a:solidFill>
                <a:srgbClr val="005BAA"/>
              </a:solidFill>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88845324"/>
              </p:ext>
            </p:extLst>
          </p:nvPr>
        </p:nvGraphicFramePr>
        <p:xfrm>
          <a:off x="689369" y="1511355"/>
          <a:ext cx="10868299" cy="3449322"/>
        </p:xfrm>
        <a:graphic>
          <a:graphicData uri="http://schemas.openxmlformats.org/drawingml/2006/table">
            <a:tbl>
              <a:tblPr firstRow="1" bandRow="1">
                <a:tableStyleId>{2D5ABB26-0587-4C30-8999-92F81FD0307C}</a:tableStyleId>
              </a:tblPr>
              <a:tblGrid>
                <a:gridCol w="2979392">
                  <a:extLst>
                    <a:ext uri="{9D8B030D-6E8A-4147-A177-3AD203B41FA5}">
                      <a16:colId xmlns:a16="http://schemas.microsoft.com/office/drawing/2014/main" val="2945946761"/>
                    </a:ext>
                  </a:extLst>
                </a:gridCol>
                <a:gridCol w="3980246">
                  <a:extLst>
                    <a:ext uri="{9D8B030D-6E8A-4147-A177-3AD203B41FA5}">
                      <a16:colId xmlns:a16="http://schemas.microsoft.com/office/drawing/2014/main" val="4040832895"/>
                    </a:ext>
                  </a:extLst>
                </a:gridCol>
                <a:gridCol w="3908661">
                  <a:extLst>
                    <a:ext uri="{9D8B030D-6E8A-4147-A177-3AD203B41FA5}">
                      <a16:colId xmlns:a16="http://schemas.microsoft.com/office/drawing/2014/main" val="4102308342"/>
                    </a:ext>
                  </a:extLst>
                </a:gridCol>
              </a:tblGrid>
              <a:tr h="272339">
                <a:tc>
                  <a:txBody>
                    <a:bodyPr/>
                    <a:lstStyle/>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Weekly Benefit Claims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Dismemberment / Disablement Claims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ctr" defTabSz="1104900" rtl="0" eaLnBrk="1" fontAlgn="base" latinLnBrk="0" hangingPunct="1">
                        <a:lnSpc>
                          <a:spcPts val="1440"/>
                        </a:lnSpc>
                        <a:spcBef>
                          <a:spcPct val="20000"/>
                        </a:spcBef>
                        <a:spcAft>
                          <a:spcPct val="0"/>
                        </a:spcAft>
                        <a:buClrTx/>
                        <a:buSzTx/>
                        <a:buFont typeface="Arial" panose="020B0604020202020204" pitchFamily="34" charset="0"/>
                        <a:buNone/>
                        <a:tabLst/>
                      </a:pPr>
                      <a:r>
                        <a:rPr lang="en-US" sz="1200" b="1" kern="1200" dirty="0">
                          <a:solidFill>
                            <a:schemeClr val="bg1"/>
                          </a:solidFill>
                          <a:latin typeface="Arial" panose="020B0604020202020204" pitchFamily="34" charset="0"/>
                          <a:ea typeface="+mn-ea"/>
                          <a:cs typeface="Arial" panose="020B0604020202020204" pitchFamily="34" charset="0"/>
                        </a:rPr>
                        <a:t>Death Claims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4260967024"/>
                  </a:ext>
                </a:extLst>
              </a:tr>
              <a:tr h="274118">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Completed Claim form</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Completed Claim form</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Completed Claim form</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77311">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Doctor's Report</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Doctor's Report</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Doctor's Report</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456272">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Disability Certificate from the Doctor, if any</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Disability Certificate from the Doctor, if any</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Death Certificate </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446330">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Investigation/ Lab reports (x ray etc.)</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Investigation/ Lab reports (x ray etc.)</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Post Mortem/ Coroner's report </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620321">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Original Admission/discharge card, if hospitalized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Original Admission/discharge card, if hospitalized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FIR ( First Information Report)</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446330">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Employers Leave Certificate &amp; Details of salary</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Police Inquest report, wherever applicable</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Police Inquest report, wherever  applicable</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93068"/>
                  </a:ext>
                </a:extLst>
              </a:tr>
              <a:tr h="620321">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Original medical bills with prescription</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Photograph of the injured with reflecting disablement, Medical Bills with prescription / treatment papers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44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Indemnity cum declaration bond</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&amp; No objection certificate</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9584131"/>
                  </a:ext>
                </a:extLst>
              </a:tr>
            </a:tbl>
          </a:graphicData>
        </a:graphic>
      </p:graphicFrame>
      <p:sp>
        <p:nvSpPr>
          <p:cNvPr id="23" name="Rectangle 22"/>
          <p:cNvSpPr/>
          <p:nvPr/>
        </p:nvSpPr>
        <p:spPr>
          <a:xfrm>
            <a:off x="978469" y="5455920"/>
            <a:ext cx="7837386" cy="944924"/>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resentationTitle"/>
          <p:cNvSpPr txBox="1">
            <a:spLocks noChangeArrowheads="1"/>
          </p:cNvSpPr>
          <p:nvPr>
            <p:custDataLst>
              <p:tags r:id="rId2"/>
            </p:custDataLst>
          </p:nvPr>
        </p:nvSpPr>
        <p:spPr bwMode="gray">
          <a:xfrm>
            <a:off x="1092768" y="5534135"/>
            <a:ext cx="7617800" cy="769441"/>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a:t>
            </a:r>
          </a:p>
          <a:p>
            <a:pPr marL="171450" indent="-171450">
              <a:lnSpc>
                <a:spcPct val="100000"/>
              </a:lnSpc>
              <a:spcBef>
                <a:spcPts val="0"/>
              </a:spcBef>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Please retain photocopies of all documents submitted</a:t>
            </a:r>
          </a:p>
          <a:p>
            <a:pPr marL="171450" indent="-171450">
              <a:lnSpc>
                <a:spcPct val="100000"/>
              </a:lnSpc>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The claim documents should be submitted to the respective HR at your location</a:t>
            </a:r>
          </a:p>
          <a:p>
            <a:pPr marL="171450" indent="-171450">
              <a:lnSpc>
                <a:spcPct val="100000"/>
              </a:lnSpc>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Above mentioned documents are basic documents required to process &amp; settle a claim. Insurer may raise request for additional documents if required on case to case basis</a:t>
            </a:r>
          </a:p>
        </p:txBody>
      </p:sp>
    </p:spTree>
    <p:extLst>
      <p:ext uri="{BB962C8B-B14F-4D97-AF65-F5344CB8AC3E}">
        <p14:creationId xmlns:p14="http://schemas.microsoft.com/office/powerpoint/2010/main" val="108886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esentationTitle"/>
          <p:cNvSpPr txBox="1">
            <a:spLocks noChangeArrowheads="1"/>
          </p:cNvSpPr>
          <p:nvPr>
            <p:custDataLst>
              <p:tags r:id="rId1"/>
            </p:custDataLst>
          </p:nvPr>
        </p:nvSpPr>
        <p:spPr bwMode="gray">
          <a:xfrm>
            <a:off x="982029" y="751274"/>
            <a:ext cx="3206844" cy="3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General Exclusions</a:t>
            </a:r>
            <a:endParaRPr lang="en-GB" sz="2300" b="1" kern="0" dirty="0">
              <a:solidFill>
                <a:srgbClr val="005BAA"/>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799477581"/>
              </p:ext>
            </p:extLst>
          </p:nvPr>
        </p:nvGraphicFramePr>
        <p:xfrm>
          <a:off x="981915" y="1498721"/>
          <a:ext cx="10617902" cy="3360664"/>
        </p:xfrm>
        <a:graphic>
          <a:graphicData uri="http://schemas.openxmlformats.org/drawingml/2006/table">
            <a:tbl>
              <a:tblPr firstRow="1" bandRow="1">
                <a:tableStyleId>{2D5ABB26-0587-4C30-8999-92F81FD0307C}</a:tableStyleId>
              </a:tblPr>
              <a:tblGrid>
                <a:gridCol w="10617902">
                  <a:extLst>
                    <a:ext uri="{9D8B030D-6E8A-4147-A177-3AD203B41FA5}">
                      <a16:colId xmlns:a16="http://schemas.microsoft.com/office/drawing/2014/main" val="2945946761"/>
                    </a:ext>
                  </a:extLst>
                </a:gridCol>
              </a:tblGrid>
              <a:tr h="312466">
                <a:tc>
                  <a:txBody>
                    <a:bodyPr/>
                    <a:lstStyle/>
                    <a:p>
                      <a:pPr marL="171450" marR="0" lvl="0" indent="-171450" algn="l" defTabSz="1104900" rtl="0" eaLnBrk="1" fontAlgn="base" latinLnBrk="0" hangingPunct="1">
                        <a:lnSpc>
                          <a:spcPts val="1200"/>
                        </a:lnSpc>
                        <a:spcBef>
                          <a:spcPct val="2000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Service on duty with any armed force</a:t>
                      </a:r>
                    </a:p>
                  </a:txBody>
                  <a:tcPr marL="100510" marR="100510" marT="50251" marB="50251" anchor="ctr" horzOverflow="overflow">
                    <a:lnL>
                      <a:noFill/>
                    </a:lnL>
                    <a:lnR>
                      <a:noFill/>
                    </a:lnR>
                    <a:lnT w="12700" cap="flat" cmpd="sng" algn="ctr">
                      <a:solidFill>
                        <a:schemeClr val="bg1">
                          <a:lumMod val="9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312466">
                <a:tc>
                  <a:txBody>
                    <a:bodyPr/>
                    <a:lstStyle/>
                    <a:p>
                      <a:pPr marL="171450" indent="-171450" algn="l">
                        <a:lnSpc>
                          <a:spcPts val="120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Insanity</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312466">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Venereal disease</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311716">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Influence of intoxicating drink or drugs</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353515">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Aviation other than as a passenger (fare paying or otherwise) in any duly licensed standard type of aircraft any where in the world</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312466">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Nuclear radiation or nuclear weapons material</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656211">
                <a:tc>
                  <a:txBody>
                    <a:bodyPr/>
                    <a:lstStyle/>
                    <a:p>
                      <a:pPr marL="171450" indent="-171450" algn="l">
                        <a:lnSpc>
                          <a:spcPts val="1200"/>
                        </a:lnSpc>
                        <a:buFont typeface="Arial" panose="020B0604020202020204" pitchFamily="34" charset="0"/>
                        <a:buChar char="•"/>
                        <a:tabLst>
                          <a:tab pos="173038" algn="l"/>
                          <a:tab pos="914400" algn="l"/>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Any consequence of war, invasion, act of foreign enemy, hostilities (whether war be declared or not), civil war, rebellion, revolution, insurrection, mutiny, military, or usurped power, seizure, capture, arrest, restraint, detainment’s of all kings, princes, and people of whatever nation, conditions and qualities so ever</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93068"/>
                  </a:ext>
                </a:extLst>
              </a:tr>
              <a:tr h="476892">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Undertaking any adventure sports activity or any other activity involving a risk of life. </a:t>
                      </a:r>
                      <a:r>
                        <a:rPr lang="en-US" sz="1200" b="0" kern="1200" dirty="0" err="1">
                          <a:solidFill>
                            <a:schemeClr val="tx1">
                              <a:lumMod val="65000"/>
                              <a:lumOff val="35000"/>
                            </a:schemeClr>
                          </a:solidFill>
                          <a:latin typeface="Arial" panose="020B0604020202020204" pitchFamily="34" charset="0"/>
                          <a:ea typeface="+mn-ea"/>
                          <a:cs typeface="Arial" panose="020B0604020202020204" pitchFamily="34" charset="0"/>
                        </a:rPr>
                        <a:t>Eg</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Bungee jumping, parasailing, scuba diving, snorkeling, white water rafting, mine visits, trekking, mountaineering, etc.</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9584131"/>
                  </a:ext>
                </a:extLst>
              </a:tr>
              <a:tr h="312466">
                <a:tc>
                  <a:txBody>
                    <a:bodyPr/>
                    <a:lstStyle/>
                    <a:p>
                      <a:pPr marL="171450" marR="0" lvl="0" indent="-171450" algn="l" defTabSz="914400" rtl="0" eaLnBrk="1" fontAlgn="auto" latinLnBrk="0" hangingPunct="1">
                        <a:lnSpc>
                          <a:spcPts val="1200"/>
                        </a:lnSpc>
                        <a:spcBef>
                          <a:spcPct val="50000"/>
                        </a:spcBef>
                        <a:spcAft>
                          <a:spcPts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While committing any breach of law with criminal intent</a:t>
                      </a:r>
                    </a:p>
                  </a:txBody>
                  <a:tcPr marL="100510" marR="100510" marT="50251" marB="50251" anchor="ctr" horzOverflow="overflow">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1943490"/>
                  </a:ext>
                </a:extLst>
              </a:tr>
            </a:tbl>
          </a:graphicData>
        </a:graphic>
      </p:graphicFrame>
      <p:sp>
        <p:nvSpPr>
          <p:cNvPr id="17" name="Rectangle 16"/>
          <p:cNvSpPr/>
          <p:nvPr/>
        </p:nvSpPr>
        <p:spPr>
          <a:xfrm>
            <a:off x="981915" y="6221516"/>
            <a:ext cx="10617902" cy="250296"/>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resentationTitle"/>
          <p:cNvSpPr txBox="1">
            <a:spLocks noChangeArrowheads="1"/>
          </p:cNvSpPr>
          <p:nvPr>
            <p:custDataLst>
              <p:tags r:id="rId2"/>
            </p:custDataLst>
          </p:nvPr>
        </p:nvSpPr>
        <p:spPr bwMode="gray">
          <a:xfrm>
            <a:off x="1096216" y="6289266"/>
            <a:ext cx="4127426" cy="153888"/>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 </a:t>
            </a:r>
            <a:r>
              <a:rPr lang="en-US" sz="1000" i="1" dirty="0">
                <a:solidFill>
                  <a:schemeClr val="tx1">
                    <a:lumMod val="65000"/>
                    <a:lumOff val="35000"/>
                  </a:schemeClr>
                </a:solidFill>
                <a:latin typeface="Arial" panose="020B0604020202020204" pitchFamily="34" charset="0"/>
                <a:cs typeface="Arial" panose="020B0604020202020204" pitchFamily="34" charset="0"/>
              </a:rPr>
              <a:t>The above-mentioned exclusions are indicative &amp; not exhaustive.</a:t>
            </a:r>
          </a:p>
        </p:txBody>
      </p:sp>
      <p:sp>
        <p:nvSpPr>
          <p:cNvPr id="8" name="Rectangle 7"/>
          <p:cNvSpPr/>
          <p:nvPr/>
        </p:nvSpPr>
        <p:spPr>
          <a:xfrm>
            <a:off x="9498900" y="4999159"/>
            <a:ext cx="1526151" cy="11273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48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resentationTitle"/>
          <p:cNvSpPr txBox="1">
            <a:spLocks noChangeArrowheads="1"/>
          </p:cNvSpPr>
          <p:nvPr>
            <p:custDataLst>
              <p:tags r:id="rId1"/>
            </p:custDataLst>
          </p:nvPr>
        </p:nvSpPr>
        <p:spPr bwMode="gray">
          <a:xfrm>
            <a:off x="861259" y="751274"/>
            <a:ext cx="3112251" cy="3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Contact Details</a:t>
            </a:r>
            <a:endParaRPr lang="en-GB" sz="2300" b="1" kern="0" dirty="0">
              <a:solidFill>
                <a:srgbClr val="005BAA"/>
              </a:solidFill>
              <a:latin typeface="Arial" panose="020B0604020202020204" pitchFamily="34" charset="0"/>
              <a:cs typeface="Arial" panose="020B0604020202020204" pitchFamily="34" charset="0"/>
            </a:endParaRPr>
          </a:p>
        </p:txBody>
      </p:sp>
      <p:sp>
        <p:nvSpPr>
          <p:cNvPr id="30" name="TextBox 29"/>
          <p:cNvSpPr txBox="1"/>
          <p:nvPr/>
        </p:nvSpPr>
        <p:spPr>
          <a:xfrm>
            <a:off x="1441354" y="1511696"/>
            <a:ext cx="1800494" cy="507831"/>
          </a:xfrm>
          <a:prstGeom prst="rect">
            <a:avLst/>
          </a:prstGeom>
          <a:noFill/>
        </p:spPr>
        <p:txBody>
          <a:bodyPr wrap="none" rtlCol="0">
            <a:spAutoFit/>
          </a:bodyPr>
          <a:lstStyle/>
          <a:p>
            <a:pPr lvl="0" algn="ctr" defTabSz="914400" fontAlgn="base">
              <a:spcBef>
                <a:spcPct val="20000"/>
              </a:spcBef>
              <a:spcAft>
                <a:spcPct val="0"/>
              </a:spcAft>
            </a:pPr>
            <a:r>
              <a:rPr lang="en-US" sz="2700" b="1" noProof="1">
                <a:solidFill>
                  <a:schemeClr val="bg1"/>
                </a:solidFill>
                <a:latin typeface="Arial" panose="020B0604020202020204" pitchFamily="34" charset="0"/>
                <a:cs typeface="Arial" panose="020B0604020202020204" pitchFamily="34" charset="0"/>
              </a:rPr>
              <a:t>XXXXXXX</a:t>
            </a:r>
            <a:endParaRPr lang="en-US" sz="2700" dirty="0">
              <a:solidFill>
                <a:schemeClr val="bg1"/>
              </a:solidFill>
              <a:latin typeface="Arial" panose="020B0604020202020204" pitchFamily="34" charset="0"/>
              <a:cs typeface="Arial" panose="020B0604020202020204" pitchFamily="34" charset="0"/>
            </a:endParaRPr>
          </a:p>
        </p:txBody>
      </p:sp>
      <p:sp>
        <p:nvSpPr>
          <p:cNvPr id="66" name="Rounded Rectangle 65"/>
          <p:cNvSpPr/>
          <p:nvPr/>
        </p:nvSpPr>
        <p:spPr>
          <a:xfrm>
            <a:off x="851284" y="1573357"/>
            <a:ext cx="3716210" cy="309049"/>
          </a:xfrm>
          <a:prstGeom prst="roundRect">
            <a:avLst>
              <a:gd name="adj" fmla="val 50000"/>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TextBox 66"/>
          <p:cNvSpPr txBox="1"/>
          <p:nvPr/>
        </p:nvSpPr>
        <p:spPr>
          <a:xfrm>
            <a:off x="899640" y="1586058"/>
            <a:ext cx="3464410"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Broker</a:t>
            </a:r>
            <a:r>
              <a:rPr lang="en-US" sz="1200" dirty="0">
                <a:solidFill>
                  <a:srgbClr val="005BAA"/>
                </a:solidFill>
                <a:latin typeface="Arial" panose="020B0604020202020204" pitchFamily="34" charset="0"/>
                <a:cs typeface="Arial" panose="020B0604020202020204" pitchFamily="34" charset="0"/>
              </a:rPr>
              <a:t>: </a:t>
            </a:r>
            <a:r>
              <a:rPr lang="en-US" sz="1200" dirty="0">
                <a:solidFill>
                  <a:srgbClr val="595959"/>
                </a:solidFill>
                <a:latin typeface="Arial" panose="020B0604020202020204" pitchFamily="34" charset="0"/>
                <a:cs typeface="Arial" panose="020B0604020202020204" pitchFamily="34" charset="0"/>
              </a:rPr>
              <a:t>Marsh India Insurance Brokers Pvt. Ltd.</a:t>
            </a:r>
          </a:p>
        </p:txBody>
      </p:sp>
      <p:sp>
        <p:nvSpPr>
          <p:cNvPr id="70" name="object 4"/>
          <p:cNvSpPr txBox="1">
            <a:spLocks noGrp="1"/>
          </p:cNvSpPr>
          <p:nvPr>
            <p:ph sz="half" idx="4294967295"/>
          </p:nvPr>
        </p:nvSpPr>
        <p:spPr>
          <a:xfrm>
            <a:off x="991421" y="1997153"/>
            <a:ext cx="3321541" cy="166199"/>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hlinkClick r:id="rId4"/>
              </a:rPr>
              <a:t>http://www.marsh.co.in</a:t>
            </a:r>
            <a:r>
              <a:rPr lang="en-US" sz="1200" dirty="0">
                <a:solidFill>
                  <a:srgbClr val="595959"/>
                </a:solidFill>
                <a:latin typeface="Arial" panose="020B0604020202020204" pitchFamily="34" charset="0"/>
                <a:cs typeface="Arial" panose="020B0604020202020204" pitchFamily="34" charset="0"/>
              </a:rPr>
              <a:t> </a:t>
            </a:r>
          </a:p>
        </p:txBody>
      </p:sp>
      <p:sp>
        <p:nvSpPr>
          <p:cNvPr id="10" name="object 4"/>
          <p:cNvSpPr txBox="1">
            <a:spLocks noGrp="1"/>
          </p:cNvSpPr>
          <p:nvPr>
            <p:ph sz="half" idx="4294967295"/>
          </p:nvPr>
        </p:nvSpPr>
        <p:spPr>
          <a:xfrm>
            <a:off x="1078175" y="2696140"/>
            <a:ext cx="3321541" cy="1107996"/>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Name1: Avinash Anto A</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Email ID1: avinash.anto@marsh.com</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Number1: </a:t>
            </a:r>
            <a:r>
              <a:rPr lang="en-US" sz="1800" b="1" dirty="0">
                <a:solidFill>
                  <a:srgbClr val="595959"/>
                </a:solidFill>
                <a:latin typeface="Arial" panose="020B0604020202020204" pitchFamily="34" charset="0"/>
                <a:cs typeface="Arial" panose="020B0604020202020204" pitchFamily="34" charset="0"/>
              </a:rPr>
              <a:t>8976835514</a:t>
            </a:r>
          </a:p>
        </p:txBody>
      </p:sp>
      <p:sp>
        <p:nvSpPr>
          <p:cNvPr id="11" name="object 4"/>
          <p:cNvSpPr txBox="1">
            <a:spLocks noGrp="1"/>
          </p:cNvSpPr>
          <p:nvPr>
            <p:ph sz="half" idx="4294967295"/>
          </p:nvPr>
        </p:nvSpPr>
        <p:spPr>
          <a:xfrm>
            <a:off x="1086672" y="4473710"/>
            <a:ext cx="3321541" cy="1107996"/>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Name2: John Kenneth</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Email ID2: john.kenneth@marsh.com</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Number2: </a:t>
            </a:r>
            <a:r>
              <a:rPr lang="en-US" sz="1800" b="1" dirty="0">
                <a:solidFill>
                  <a:srgbClr val="595959"/>
                </a:solidFill>
                <a:latin typeface="Arial" panose="020B0604020202020204" pitchFamily="34" charset="0"/>
                <a:cs typeface="Arial" panose="020B0604020202020204" pitchFamily="34" charset="0"/>
              </a:rPr>
              <a:t>8884092891</a:t>
            </a:r>
          </a:p>
        </p:txBody>
      </p:sp>
      <p:sp>
        <p:nvSpPr>
          <p:cNvPr id="12" name="Rectangle 11"/>
          <p:cNvSpPr/>
          <p:nvPr/>
        </p:nvSpPr>
        <p:spPr>
          <a:xfrm>
            <a:off x="1055515" y="3829481"/>
            <a:ext cx="3110087" cy="369332"/>
          </a:xfrm>
          <a:prstGeom prst="rect">
            <a:avLst/>
          </a:prstGeom>
        </p:spPr>
        <p:txBody>
          <a:bodyPr wrap="square">
            <a:spAutoFit/>
          </a:bodyPr>
          <a:lstStyle/>
          <a:p>
            <a:r>
              <a:rPr lang="en-US" dirty="0">
                <a:solidFill>
                  <a:srgbClr val="595959"/>
                </a:solidFill>
                <a:latin typeface="Arial" panose="020B0604020202020204" pitchFamily="34" charset="0"/>
                <a:cs typeface="Arial" panose="020B0604020202020204" pitchFamily="34" charset="0"/>
              </a:rPr>
              <a:t>_______________________</a:t>
            </a:r>
            <a:endParaRPr lang="en-US" dirty="0"/>
          </a:p>
        </p:txBody>
      </p:sp>
    </p:spTree>
    <p:extLst>
      <p:ext uri="{BB962C8B-B14F-4D97-AF65-F5344CB8AC3E}">
        <p14:creationId xmlns:p14="http://schemas.microsoft.com/office/powerpoint/2010/main" val="669689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263" b="12463"/>
          <a:stretch/>
        </p:blipFill>
        <p:spPr>
          <a:xfrm flipH="1">
            <a:off x="0" y="0"/>
            <a:ext cx="12211466" cy="6858000"/>
          </a:xfrm>
          <a:prstGeom prst="rect">
            <a:avLst/>
          </a:prstGeom>
        </p:spPr>
      </p:pic>
      <p:sp>
        <p:nvSpPr>
          <p:cNvPr id="11" name="Rectangle 10">
            <a:extLst>
              <a:ext uri="{FF2B5EF4-FFF2-40B4-BE49-F238E27FC236}">
                <a16:creationId xmlns:a16="http://schemas.microsoft.com/office/drawing/2014/main" id="{9DFED2EB-68BA-4077-A942-5F8FD0CB1FD1}"/>
              </a:ext>
            </a:extLst>
          </p:cNvPr>
          <p:cNvSpPr/>
          <p:nvPr/>
        </p:nvSpPr>
        <p:spPr>
          <a:xfrm>
            <a:off x="0" y="9236"/>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a:extLst>
              <a:ext uri="{FF2B5EF4-FFF2-40B4-BE49-F238E27FC236}">
                <a16:creationId xmlns:a16="http://schemas.microsoft.com/office/drawing/2014/main" id="{AE7B84DB-B308-1446-A2C8-496CB2BE0341}"/>
              </a:ext>
            </a:extLst>
          </p:cNvPr>
          <p:cNvSpPr txBox="1">
            <a:spLocks/>
          </p:cNvSpPr>
          <p:nvPr/>
        </p:nvSpPr>
        <p:spPr>
          <a:xfrm>
            <a:off x="1981838" y="3096864"/>
            <a:ext cx="6889315" cy="116235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400"/>
              </a:spcBef>
              <a:spcAft>
                <a:spcPts val="0"/>
              </a:spcAft>
              <a:buFont typeface="Arial" panose="020B0604020202020204" pitchFamily="34" charset="0"/>
              <a:buNone/>
              <a:defRPr sz="2000" kern="1200">
                <a:solidFill>
                  <a:schemeClr val="tx1"/>
                </a:solidFill>
                <a:latin typeface="+mn-lt"/>
                <a:ea typeface="+mn-ea"/>
                <a:cs typeface="+mn-cs"/>
              </a:defRPr>
            </a:lvl1pPr>
            <a:lvl2pPr marL="279376" indent="-279376" algn="l" defTabSz="914400" rtl="0" eaLnBrk="1" latinLnBrk="0" hangingPunct="1">
              <a:lnSpc>
                <a:spcPct val="100000"/>
              </a:lnSpc>
              <a:spcBef>
                <a:spcPts val="500"/>
              </a:spcBef>
              <a:spcAft>
                <a:spcPts val="0"/>
              </a:spcAft>
              <a:buSzPct val="100000"/>
              <a:buFont typeface="Arial" panose="020B0604020202020204" pitchFamily="34" charset="0"/>
              <a:buChar char="•"/>
              <a:defRPr sz="2000" kern="1200">
                <a:solidFill>
                  <a:schemeClr val="tx1"/>
                </a:solidFill>
                <a:latin typeface="+mn-lt"/>
                <a:ea typeface="+mn-ea"/>
                <a:cs typeface="+mn-cs"/>
              </a:defRPr>
            </a:lvl2pPr>
            <a:lvl3pPr marL="534941" indent="-233343"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tx1"/>
                </a:solidFill>
                <a:latin typeface="+mn-lt"/>
                <a:ea typeface="+mn-ea"/>
                <a:cs typeface="+mn-cs"/>
              </a:defRPr>
            </a:lvl3pPr>
            <a:lvl4pPr marL="715901" indent="-180959" algn="l" defTabSz="914400" rtl="0" eaLnBrk="1" latinLnBrk="0" hangingPunct="1">
              <a:lnSpc>
                <a:spcPct val="100000"/>
              </a:lnSpc>
              <a:spcBef>
                <a:spcPts val="500"/>
              </a:spcBef>
              <a:spcAft>
                <a:spcPts val="0"/>
              </a:spcAft>
              <a:buFont typeface="Arial" charset="0"/>
              <a:buChar char="•"/>
              <a:defRPr sz="1600" kern="1200">
                <a:solidFill>
                  <a:schemeClr val="tx1"/>
                </a:solidFill>
                <a:latin typeface="+mn-lt"/>
                <a:ea typeface="+mn-ea"/>
                <a:cs typeface="+mn-cs"/>
              </a:defRPr>
            </a:lvl4pPr>
            <a:lvl5pPr marL="896859" indent="-180959" algn="l" defTabSz="914400" rtl="0" eaLnBrk="1" latinLnBrk="0" hangingPunct="1">
              <a:lnSpc>
                <a:spcPct val="100000"/>
              </a:lnSpc>
              <a:spcBef>
                <a:spcPts val="500"/>
              </a:spcBef>
              <a:spcAft>
                <a:spcPts val="0"/>
              </a:spcAft>
              <a:buFont typeface="Lucida Grande"/>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chemeClr val="bg1"/>
                </a:solidFill>
                <a:latin typeface="MMC Display" panose="020B0603020203020204" pitchFamily="34" charset="0"/>
                <a:cs typeface="MMC Display" panose="020B0603020203020204" pitchFamily="34" charset="0"/>
              </a:rPr>
              <a:t>Life Cover</a:t>
            </a:r>
          </a:p>
        </p:txBody>
      </p:sp>
      <p:sp>
        <p:nvSpPr>
          <p:cNvPr id="14" name="L-Shape 13">
            <a:extLst>
              <a:ext uri="{FF2B5EF4-FFF2-40B4-BE49-F238E27FC236}">
                <a16:creationId xmlns:a16="http://schemas.microsoft.com/office/drawing/2014/main" id="{2505F18B-9EFC-4614-BECA-EFEB40806A7A}"/>
              </a:ext>
            </a:extLst>
          </p:cNvPr>
          <p:cNvSpPr/>
          <p:nvPr/>
        </p:nvSpPr>
        <p:spPr>
          <a:xfrm rot="2995560">
            <a:off x="288580"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15" name="L-Shape 14">
            <a:extLst>
              <a:ext uri="{FF2B5EF4-FFF2-40B4-BE49-F238E27FC236}">
                <a16:creationId xmlns:a16="http://schemas.microsoft.com/office/drawing/2014/main" id="{9A0E5858-17B9-4075-A404-7A8DBA631A7E}"/>
              </a:ext>
            </a:extLst>
          </p:cNvPr>
          <p:cNvSpPr/>
          <p:nvPr/>
        </p:nvSpPr>
        <p:spPr>
          <a:xfrm rot="18604440" flipH="1">
            <a:off x="11260782" y="6023531"/>
            <a:ext cx="519770" cy="519141"/>
          </a:xfrm>
          <a:prstGeom prst="corner">
            <a:avLst>
              <a:gd name="adj1" fmla="val 13970"/>
              <a:gd name="adj2" fmla="val 1383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Arial" panose="020B0604020202020204" pitchFamily="34" charset="0"/>
              <a:cs typeface="Arial" panose="020B0604020202020204" pitchFamily="34" charset="0"/>
            </a:endParaRPr>
          </a:p>
        </p:txBody>
      </p:sp>
      <p:sp>
        <p:nvSpPr>
          <p:cNvPr id="9" name="PresentationTitle">
            <a:extLst>
              <a:ext uri="{FF2B5EF4-FFF2-40B4-BE49-F238E27FC236}">
                <a16:creationId xmlns:a16="http://schemas.microsoft.com/office/drawing/2014/main" id="{92B2751F-30C5-4F33-9725-68C8C179E2AB}"/>
              </a:ext>
            </a:extLst>
          </p:cNvPr>
          <p:cNvSpPr txBox="1">
            <a:spLocks noChangeArrowheads="1"/>
          </p:cNvSpPr>
          <p:nvPr>
            <p:custDataLst>
              <p:tags r:id="rId2"/>
            </p:custDataLst>
          </p:nvPr>
        </p:nvSpPr>
        <p:spPr bwMode="gray">
          <a:xfrm>
            <a:off x="408005" y="4191795"/>
            <a:ext cx="60574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gn="ctr" eaLnBrk="1" hangingPunct="1">
              <a:lnSpc>
                <a:spcPts val="2000"/>
              </a:lnSpc>
            </a:pPr>
            <a:r>
              <a:rPr lang="en-US" sz="2000" b="1" kern="0" dirty="0">
                <a:solidFill>
                  <a:schemeClr val="bg1">
                    <a:lumMod val="85000"/>
                  </a:schemeClr>
                </a:solidFill>
                <a:latin typeface="Arial" panose="020B0604020202020204" pitchFamily="34" charset="0"/>
                <a:cs typeface="Arial" panose="020B0604020202020204" pitchFamily="34" charset="0"/>
              </a:rPr>
              <a:t>Insurer: </a:t>
            </a:r>
            <a:r>
              <a:rPr lang="en-US" sz="2000" kern="0" dirty="0">
                <a:solidFill>
                  <a:schemeClr val="bg1">
                    <a:lumMod val="85000"/>
                  </a:schemeClr>
                </a:solidFill>
                <a:latin typeface="Arial" panose="020B0604020202020204" pitchFamily="34" charset="0"/>
                <a:cs typeface="Arial" panose="020B0604020202020204" pitchFamily="34" charset="0"/>
              </a:rPr>
              <a:t>SBI Life Insurance Company Ltd.</a:t>
            </a:r>
          </a:p>
          <a:p>
            <a:pPr algn="ctr" eaLnBrk="1" hangingPunct="1">
              <a:lnSpc>
                <a:spcPts val="2000"/>
              </a:lnSpc>
            </a:pPr>
            <a:r>
              <a:rPr lang="en-US" sz="2000" b="1" kern="0" dirty="0">
                <a:solidFill>
                  <a:schemeClr val="bg1">
                    <a:lumMod val="85000"/>
                  </a:schemeClr>
                </a:solidFill>
                <a:latin typeface="Arial" panose="020B0604020202020204" pitchFamily="34" charset="0"/>
                <a:cs typeface="Arial" panose="020B0604020202020204" pitchFamily="34" charset="0"/>
              </a:rPr>
              <a:t>Brokers</a:t>
            </a:r>
            <a:r>
              <a:rPr lang="en-US" sz="2000" kern="0" dirty="0">
                <a:solidFill>
                  <a:schemeClr val="bg1">
                    <a:lumMod val="85000"/>
                  </a:schemeClr>
                </a:solidFill>
                <a:latin typeface="Arial" panose="020B0604020202020204" pitchFamily="34" charset="0"/>
                <a:cs typeface="Arial" panose="020B0604020202020204" pitchFamily="34" charset="0"/>
              </a:rPr>
              <a:t>: Marsh India Insurance Brokers Private Ltd</a:t>
            </a:r>
          </a:p>
          <a:p>
            <a:pPr algn="ctr" eaLnBrk="1" hangingPunct="1">
              <a:lnSpc>
                <a:spcPts val="2000"/>
              </a:lnSpc>
            </a:pPr>
            <a:r>
              <a:rPr lang="en-US" sz="2000" b="1" kern="0" dirty="0">
                <a:solidFill>
                  <a:schemeClr val="bg1">
                    <a:lumMod val="85000"/>
                  </a:schemeClr>
                </a:solidFill>
                <a:latin typeface="Arial" panose="020B0604020202020204" pitchFamily="34" charset="0"/>
                <a:cs typeface="Arial" panose="020B0604020202020204" pitchFamily="34" charset="0"/>
              </a:rPr>
              <a:t>Policy Period</a:t>
            </a:r>
            <a:r>
              <a:rPr lang="en-US" sz="2000" kern="0" dirty="0">
                <a:solidFill>
                  <a:schemeClr val="bg1">
                    <a:lumMod val="85000"/>
                  </a:schemeClr>
                </a:solidFill>
                <a:latin typeface="Arial" panose="020B0604020202020204" pitchFamily="34" charset="0"/>
                <a:cs typeface="Arial" panose="020B0604020202020204" pitchFamily="34" charset="0"/>
              </a:rPr>
              <a:t>: 1 March, 2023 to 29 February, 2024</a:t>
            </a:r>
          </a:p>
        </p:txBody>
      </p:sp>
    </p:spTree>
    <p:custDataLst>
      <p:tags r:id="rId1"/>
    </p:custDataLst>
    <p:extLst>
      <p:ext uri="{BB962C8B-B14F-4D97-AF65-F5344CB8AC3E}">
        <p14:creationId xmlns:p14="http://schemas.microsoft.com/office/powerpoint/2010/main" val="3429289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Title"/>
          <p:cNvSpPr txBox="1">
            <a:spLocks noChangeArrowheads="1"/>
          </p:cNvSpPr>
          <p:nvPr>
            <p:custDataLst>
              <p:tags r:id="rId1"/>
            </p:custDataLst>
          </p:nvPr>
        </p:nvSpPr>
        <p:spPr bwMode="gray">
          <a:xfrm>
            <a:off x="973400" y="751274"/>
            <a:ext cx="2870013" cy="39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Benefits</a:t>
            </a:r>
            <a:endParaRPr lang="en-GB" sz="2300" b="1" kern="0" dirty="0">
              <a:solidFill>
                <a:srgbClr val="005BAA"/>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55195150"/>
              </p:ext>
            </p:extLst>
          </p:nvPr>
        </p:nvGraphicFramePr>
        <p:xfrm>
          <a:off x="981915" y="1994021"/>
          <a:ext cx="5695110" cy="1762588"/>
        </p:xfrm>
        <a:graphic>
          <a:graphicData uri="http://schemas.openxmlformats.org/drawingml/2006/table">
            <a:tbl>
              <a:tblPr firstRow="1" bandRow="1">
                <a:tableStyleId>{2D5ABB26-0587-4C30-8999-92F81FD0307C}</a:tableStyleId>
              </a:tblPr>
              <a:tblGrid>
                <a:gridCol w="2275635">
                  <a:extLst>
                    <a:ext uri="{9D8B030D-6E8A-4147-A177-3AD203B41FA5}">
                      <a16:colId xmlns:a16="http://schemas.microsoft.com/office/drawing/2014/main" val="2945946761"/>
                    </a:ext>
                  </a:extLst>
                </a:gridCol>
                <a:gridCol w="3419475">
                  <a:extLst>
                    <a:ext uri="{9D8B030D-6E8A-4147-A177-3AD203B41FA5}">
                      <a16:colId xmlns:a16="http://schemas.microsoft.com/office/drawing/2014/main" val="141968336"/>
                    </a:ext>
                  </a:extLst>
                </a:gridCol>
              </a:tblGrid>
              <a:tr h="36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C77"/>
                          </a:solidFill>
                          <a:latin typeface="Arial" panose="020B0604020202020204" pitchFamily="34" charset="0"/>
                          <a:cs typeface="Arial" panose="020B0604020202020204" pitchFamily="34" charset="0"/>
                        </a:rPr>
                        <a:t>Policy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36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Sum Insured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linked to compensation (annual basic salary), PF+ Gratuity payable for the pending years of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365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Worldwide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390540">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Dependent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97602284"/>
              </p:ext>
            </p:extLst>
          </p:nvPr>
        </p:nvGraphicFramePr>
        <p:xfrm>
          <a:off x="968853" y="4016291"/>
          <a:ext cx="5695110" cy="1533138"/>
        </p:xfrm>
        <a:graphic>
          <a:graphicData uri="http://schemas.openxmlformats.org/drawingml/2006/table">
            <a:tbl>
              <a:tblPr firstRow="1" bandRow="1">
                <a:tableStyleId>{2D5ABB26-0587-4C30-8999-92F81FD0307C}</a:tableStyleId>
              </a:tblPr>
              <a:tblGrid>
                <a:gridCol w="2320815">
                  <a:extLst>
                    <a:ext uri="{9D8B030D-6E8A-4147-A177-3AD203B41FA5}">
                      <a16:colId xmlns:a16="http://schemas.microsoft.com/office/drawing/2014/main" val="2945946761"/>
                    </a:ext>
                  </a:extLst>
                </a:gridCol>
                <a:gridCol w="3374295">
                  <a:extLst>
                    <a:ext uri="{9D8B030D-6E8A-4147-A177-3AD203B41FA5}">
                      <a16:colId xmlns:a16="http://schemas.microsoft.com/office/drawing/2014/main" val="141968336"/>
                    </a:ext>
                  </a:extLst>
                </a:gridCol>
              </a:tblGrid>
              <a:tr h="344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2C77"/>
                          </a:solidFill>
                          <a:latin typeface="Arial" panose="020B0604020202020204" pitchFamily="34" charset="0"/>
                          <a:ea typeface="+mn-ea"/>
                          <a:cs typeface="Arial" panose="020B0604020202020204" pitchFamily="34" charset="0"/>
                        </a:rPr>
                        <a:t>Benefits / Extensions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658976">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Death</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 the event of death of a member from any cause (natural/ accidental), provided that this shall occur while the insurance of such member is in force, an amount determined in accordance with the Policy Schedule shall be paid (100% of the Sum Insured)</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bl>
          </a:graphicData>
        </a:graphic>
      </p:graphicFrame>
      <p:sp>
        <p:nvSpPr>
          <p:cNvPr id="17" name="PresentationTitle"/>
          <p:cNvSpPr txBox="1">
            <a:spLocks noChangeArrowheads="1"/>
          </p:cNvSpPr>
          <p:nvPr>
            <p:custDataLst>
              <p:tags r:id="rId2"/>
            </p:custDataLst>
          </p:nvPr>
        </p:nvSpPr>
        <p:spPr bwMode="gray">
          <a:xfrm>
            <a:off x="2208913" y="751274"/>
            <a:ext cx="3609136" cy="39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Coverage Details</a:t>
            </a:r>
            <a:endParaRPr lang="en-GB" sz="2300" kern="0" dirty="0">
              <a:solidFill>
                <a:srgbClr val="005BAA"/>
              </a:solidFill>
              <a:latin typeface="Arial" panose="020B0604020202020204" pitchFamily="34" charset="0"/>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54C72111-9C33-441B-AFBE-CF7CA63C2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526" y="2208904"/>
            <a:ext cx="4591038" cy="3145042"/>
          </a:xfrm>
          <a:prstGeom prst="rect">
            <a:avLst/>
          </a:prstGeom>
        </p:spPr>
      </p:pic>
    </p:spTree>
    <p:extLst>
      <p:ext uri="{BB962C8B-B14F-4D97-AF65-F5344CB8AC3E}">
        <p14:creationId xmlns:p14="http://schemas.microsoft.com/office/powerpoint/2010/main" val="280576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esentationTitle"/>
          <p:cNvSpPr txBox="1">
            <a:spLocks noChangeArrowheads="1"/>
          </p:cNvSpPr>
          <p:nvPr>
            <p:custDataLst>
              <p:tags r:id="rId1"/>
            </p:custDataLst>
          </p:nvPr>
        </p:nvSpPr>
        <p:spPr bwMode="gray">
          <a:xfrm>
            <a:off x="964774" y="751274"/>
            <a:ext cx="3206844" cy="39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Claims Procedure</a:t>
            </a:r>
            <a:endParaRPr lang="en-GB" sz="2300" b="1" kern="0" dirty="0">
              <a:solidFill>
                <a:srgbClr val="005BAA"/>
              </a:solidFill>
              <a:latin typeface="Arial" panose="020B0604020202020204" pitchFamily="34" charset="0"/>
              <a:cs typeface="Arial" panose="020B0604020202020204" pitchFamily="34" charset="0"/>
            </a:endParaRPr>
          </a:p>
        </p:txBody>
      </p:sp>
      <p:sp>
        <p:nvSpPr>
          <p:cNvPr id="65" name="object 8"/>
          <p:cNvSpPr/>
          <p:nvPr/>
        </p:nvSpPr>
        <p:spPr>
          <a:xfrm>
            <a:off x="981917" y="1531454"/>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66" name="object 18"/>
          <p:cNvSpPr txBox="1"/>
          <p:nvPr/>
        </p:nvSpPr>
        <p:spPr>
          <a:xfrm>
            <a:off x="1056817" y="1690109"/>
            <a:ext cx="2735033" cy="666849"/>
          </a:xfrm>
          <a:prstGeom prst="rect">
            <a:avLst/>
          </a:prstGeom>
        </p:spPr>
        <p:txBody>
          <a:bodyPr vert="horz" wrap="square" lIns="0" tIns="0" rIns="0" bIns="0" rtlCol="0" anchor="ctr">
            <a:spAutoFit/>
          </a:bodyPr>
          <a:lstStyle/>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Employee / Beneficiary notifies HR, </a:t>
            </a:r>
          </a:p>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who in turn would intimate Insurer </a:t>
            </a:r>
          </a:p>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and submit required claims</a:t>
            </a:r>
          </a:p>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 documents within 15 days of the event</a:t>
            </a:r>
          </a:p>
        </p:txBody>
      </p:sp>
      <p:sp>
        <p:nvSpPr>
          <p:cNvPr id="137" name="object 85"/>
          <p:cNvSpPr/>
          <p:nvPr/>
        </p:nvSpPr>
        <p:spPr>
          <a:xfrm>
            <a:off x="82264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8" name="object 86"/>
          <p:cNvSpPr/>
          <p:nvPr/>
        </p:nvSpPr>
        <p:spPr>
          <a:xfrm>
            <a:off x="83132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9" name="object 87"/>
          <p:cNvSpPr/>
          <p:nvPr/>
        </p:nvSpPr>
        <p:spPr>
          <a:xfrm>
            <a:off x="84000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0" name="object 88"/>
          <p:cNvSpPr/>
          <p:nvPr/>
        </p:nvSpPr>
        <p:spPr>
          <a:xfrm>
            <a:off x="84868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1" name="object 89"/>
          <p:cNvSpPr/>
          <p:nvPr/>
        </p:nvSpPr>
        <p:spPr>
          <a:xfrm>
            <a:off x="85736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2" name="object 90"/>
          <p:cNvSpPr/>
          <p:nvPr/>
        </p:nvSpPr>
        <p:spPr>
          <a:xfrm>
            <a:off x="86604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3" name="object 91"/>
          <p:cNvSpPr/>
          <p:nvPr/>
        </p:nvSpPr>
        <p:spPr>
          <a:xfrm>
            <a:off x="87471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4" name="object 92"/>
          <p:cNvSpPr/>
          <p:nvPr/>
        </p:nvSpPr>
        <p:spPr>
          <a:xfrm>
            <a:off x="88339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5" name="object 93"/>
          <p:cNvSpPr/>
          <p:nvPr/>
        </p:nvSpPr>
        <p:spPr>
          <a:xfrm>
            <a:off x="89207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6" name="object 94"/>
          <p:cNvSpPr/>
          <p:nvPr/>
        </p:nvSpPr>
        <p:spPr>
          <a:xfrm>
            <a:off x="90075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7" name="object 95"/>
          <p:cNvSpPr/>
          <p:nvPr/>
        </p:nvSpPr>
        <p:spPr>
          <a:xfrm>
            <a:off x="90943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8" name="object 96"/>
          <p:cNvSpPr/>
          <p:nvPr/>
        </p:nvSpPr>
        <p:spPr>
          <a:xfrm>
            <a:off x="91811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9" name="object 97"/>
          <p:cNvSpPr/>
          <p:nvPr/>
        </p:nvSpPr>
        <p:spPr>
          <a:xfrm>
            <a:off x="92678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0" name="object 98"/>
          <p:cNvSpPr/>
          <p:nvPr/>
        </p:nvSpPr>
        <p:spPr>
          <a:xfrm>
            <a:off x="93546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8" name="object 99"/>
          <p:cNvSpPr/>
          <p:nvPr/>
        </p:nvSpPr>
        <p:spPr>
          <a:xfrm>
            <a:off x="94245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4" name="object 100"/>
          <p:cNvSpPr/>
          <p:nvPr/>
        </p:nvSpPr>
        <p:spPr>
          <a:xfrm>
            <a:off x="95113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5" name="object 101"/>
          <p:cNvSpPr/>
          <p:nvPr/>
        </p:nvSpPr>
        <p:spPr>
          <a:xfrm>
            <a:off x="95980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6" name="object 102"/>
          <p:cNvSpPr/>
          <p:nvPr/>
        </p:nvSpPr>
        <p:spPr>
          <a:xfrm>
            <a:off x="96848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7" name="object 103"/>
          <p:cNvSpPr/>
          <p:nvPr/>
        </p:nvSpPr>
        <p:spPr>
          <a:xfrm>
            <a:off x="97716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8" name="object 104"/>
          <p:cNvSpPr/>
          <p:nvPr/>
        </p:nvSpPr>
        <p:spPr>
          <a:xfrm>
            <a:off x="98584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3" name="object 105"/>
          <p:cNvSpPr/>
          <p:nvPr/>
        </p:nvSpPr>
        <p:spPr>
          <a:xfrm>
            <a:off x="99452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7" name="object 106"/>
          <p:cNvSpPr/>
          <p:nvPr/>
        </p:nvSpPr>
        <p:spPr>
          <a:xfrm>
            <a:off x="1003200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8" name="object 107"/>
          <p:cNvSpPr/>
          <p:nvPr/>
        </p:nvSpPr>
        <p:spPr>
          <a:xfrm>
            <a:off x="1011878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9" name="object 108"/>
          <p:cNvSpPr/>
          <p:nvPr/>
        </p:nvSpPr>
        <p:spPr>
          <a:xfrm>
            <a:off x="1020556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0" name="object 109"/>
          <p:cNvSpPr/>
          <p:nvPr/>
        </p:nvSpPr>
        <p:spPr>
          <a:xfrm>
            <a:off x="10292359"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9" name="object 110"/>
          <p:cNvSpPr/>
          <p:nvPr/>
        </p:nvSpPr>
        <p:spPr>
          <a:xfrm>
            <a:off x="10379138"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9" name="object 111"/>
          <p:cNvSpPr/>
          <p:nvPr/>
        </p:nvSpPr>
        <p:spPr>
          <a:xfrm>
            <a:off x="10465917" y="2576080"/>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0" name="object 112"/>
          <p:cNvSpPr/>
          <p:nvPr/>
        </p:nvSpPr>
        <p:spPr>
          <a:xfrm>
            <a:off x="82264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1" name="object 113"/>
          <p:cNvSpPr/>
          <p:nvPr/>
        </p:nvSpPr>
        <p:spPr>
          <a:xfrm>
            <a:off x="83132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2" name="object 114"/>
          <p:cNvSpPr/>
          <p:nvPr/>
        </p:nvSpPr>
        <p:spPr>
          <a:xfrm>
            <a:off x="84000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6" name="object 116"/>
          <p:cNvSpPr/>
          <p:nvPr/>
        </p:nvSpPr>
        <p:spPr>
          <a:xfrm>
            <a:off x="85736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7" name="object 117"/>
          <p:cNvSpPr/>
          <p:nvPr/>
        </p:nvSpPr>
        <p:spPr>
          <a:xfrm>
            <a:off x="86604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8" name="object 118"/>
          <p:cNvSpPr/>
          <p:nvPr/>
        </p:nvSpPr>
        <p:spPr>
          <a:xfrm>
            <a:off x="87471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9" name="object 119"/>
          <p:cNvSpPr/>
          <p:nvPr/>
        </p:nvSpPr>
        <p:spPr>
          <a:xfrm>
            <a:off x="88339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0" name="object 120"/>
          <p:cNvSpPr/>
          <p:nvPr/>
        </p:nvSpPr>
        <p:spPr>
          <a:xfrm>
            <a:off x="89207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1" name="object 121"/>
          <p:cNvSpPr/>
          <p:nvPr/>
        </p:nvSpPr>
        <p:spPr>
          <a:xfrm>
            <a:off x="90075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2" name="object 122"/>
          <p:cNvSpPr/>
          <p:nvPr/>
        </p:nvSpPr>
        <p:spPr>
          <a:xfrm>
            <a:off x="90943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3" name="object 123"/>
          <p:cNvSpPr/>
          <p:nvPr/>
        </p:nvSpPr>
        <p:spPr>
          <a:xfrm>
            <a:off x="91811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4" name="object 124"/>
          <p:cNvSpPr/>
          <p:nvPr/>
        </p:nvSpPr>
        <p:spPr>
          <a:xfrm>
            <a:off x="92678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5" name="object 125"/>
          <p:cNvSpPr/>
          <p:nvPr/>
        </p:nvSpPr>
        <p:spPr>
          <a:xfrm>
            <a:off x="93546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6" name="object 126"/>
          <p:cNvSpPr/>
          <p:nvPr/>
        </p:nvSpPr>
        <p:spPr>
          <a:xfrm>
            <a:off x="94245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7" name="object 127"/>
          <p:cNvSpPr/>
          <p:nvPr/>
        </p:nvSpPr>
        <p:spPr>
          <a:xfrm>
            <a:off x="95113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8" name="object 128"/>
          <p:cNvSpPr/>
          <p:nvPr/>
        </p:nvSpPr>
        <p:spPr>
          <a:xfrm>
            <a:off x="95980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9" name="object 129"/>
          <p:cNvSpPr/>
          <p:nvPr/>
        </p:nvSpPr>
        <p:spPr>
          <a:xfrm>
            <a:off x="96848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0" name="object 130"/>
          <p:cNvSpPr/>
          <p:nvPr/>
        </p:nvSpPr>
        <p:spPr>
          <a:xfrm>
            <a:off x="97716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1" name="object 131"/>
          <p:cNvSpPr/>
          <p:nvPr/>
        </p:nvSpPr>
        <p:spPr>
          <a:xfrm>
            <a:off x="98584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2" name="object 132"/>
          <p:cNvSpPr/>
          <p:nvPr/>
        </p:nvSpPr>
        <p:spPr>
          <a:xfrm>
            <a:off x="99452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3" name="object 133"/>
          <p:cNvSpPr/>
          <p:nvPr/>
        </p:nvSpPr>
        <p:spPr>
          <a:xfrm>
            <a:off x="1003200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4" name="object 134"/>
          <p:cNvSpPr/>
          <p:nvPr/>
        </p:nvSpPr>
        <p:spPr>
          <a:xfrm>
            <a:off x="1011878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5" name="object 135"/>
          <p:cNvSpPr/>
          <p:nvPr/>
        </p:nvSpPr>
        <p:spPr>
          <a:xfrm>
            <a:off x="1020556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6" name="object 136"/>
          <p:cNvSpPr/>
          <p:nvPr/>
        </p:nvSpPr>
        <p:spPr>
          <a:xfrm>
            <a:off x="10292359"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7" name="object 137"/>
          <p:cNvSpPr/>
          <p:nvPr/>
        </p:nvSpPr>
        <p:spPr>
          <a:xfrm>
            <a:off x="10379138"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8" name="object 138"/>
          <p:cNvSpPr/>
          <p:nvPr/>
        </p:nvSpPr>
        <p:spPr>
          <a:xfrm>
            <a:off x="10465917" y="3844925"/>
            <a:ext cx="38735" cy="53975"/>
          </a:xfrm>
          <a:custGeom>
            <a:avLst/>
            <a:gdLst/>
            <a:ahLst/>
            <a:cxnLst/>
            <a:rect l="l" t="t" r="r" b="b"/>
            <a:pathLst>
              <a:path w="38734" h="53975">
                <a:moveTo>
                  <a:pt x="19100" y="0"/>
                </a:moveTo>
                <a:lnTo>
                  <a:pt x="19100" y="53975"/>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9" name="object 139"/>
          <p:cNvSpPr/>
          <p:nvPr/>
        </p:nvSpPr>
        <p:spPr>
          <a:xfrm>
            <a:off x="8166100" y="26669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0" name="object 140"/>
          <p:cNvSpPr/>
          <p:nvPr/>
        </p:nvSpPr>
        <p:spPr>
          <a:xfrm>
            <a:off x="8166100" y="27537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1" name="object 141"/>
          <p:cNvSpPr/>
          <p:nvPr/>
        </p:nvSpPr>
        <p:spPr>
          <a:xfrm>
            <a:off x="8166100" y="28405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2" name="object 142"/>
          <p:cNvSpPr/>
          <p:nvPr/>
        </p:nvSpPr>
        <p:spPr>
          <a:xfrm>
            <a:off x="8166100" y="29272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3" name="object 143"/>
          <p:cNvSpPr/>
          <p:nvPr/>
        </p:nvSpPr>
        <p:spPr>
          <a:xfrm>
            <a:off x="8166100" y="30140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4" name="object 144"/>
          <p:cNvSpPr/>
          <p:nvPr/>
        </p:nvSpPr>
        <p:spPr>
          <a:xfrm>
            <a:off x="8166100" y="31008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5" name="object 145"/>
          <p:cNvSpPr/>
          <p:nvPr/>
        </p:nvSpPr>
        <p:spPr>
          <a:xfrm>
            <a:off x="8166100" y="31876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6" name="object 146"/>
          <p:cNvSpPr/>
          <p:nvPr/>
        </p:nvSpPr>
        <p:spPr>
          <a:xfrm>
            <a:off x="8166100" y="32744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7" name="object 147"/>
          <p:cNvSpPr/>
          <p:nvPr/>
        </p:nvSpPr>
        <p:spPr>
          <a:xfrm>
            <a:off x="8166100" y="33612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8" name="object 148"/>
          <p:cNvSpPr/>
          <p:nvPr/>
        </p:nvSpPr>
        <p:spPr>
          <a:xfrm>
            <a:off x="8166100" y="34479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9" name="object 149"/>
          <p:cNvSpPr/>
          <p:nvPr/>
        </p:nvSpPr>
        <p:spPr>
          <a:xfrm>
            <a:off x="8166100" y="35347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0" name="object 150"/>
          <p:cNvSpPr/>
          <p:nvPr/>
        </p:nvSpPr>
        <p:spPr>
          <a:xfrm>
            <a:off x="8166100" y="36215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1" name="object 151"/>
          <p:cNvSpPr/>
          <p:nvPr/>
        </p:nvSpPr>
        <p:spPr>
          <a:xfrm>
            <a:off x="8166100" y="37083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3" name="object 153"/>
          <p:cNvSpPr/>
          <p:nvPr/>
        </p:nvSpPr>
        <p:spPr>
          <a:xfrm>
            <a:off x="10514012" y="26669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4" name="object 154"/>
          <p:cNvSpPr/>
          <p:nvPr/>
        </p:nvSpPr>
        <p:spPr>
          <a:xfrm>
            <a:off x="10514012" y="27537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5" name="object 155"/>
          <p:cNvSpPr/>
          <p:nvPr/>
        </p:nvSpPr>
        <p:spPr>
          <a:xfrm>
            <a:off x="10514012" y="28405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6" name="object 156"/>
          <p:cNvSpPr/>
          <p:nvPr/>
        </p:nvSpPr>
        <p:spPr>
          <a:xfrm>
            <a:off x="10514012" y="29272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7" name="object 157"/>
          <p:cNvSpPr/>
          <p:nvPr/>
        </p:nvSpPr>
        <p:spPr>
          <a:xfrm>
            <a:off x="10514012" y="30140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8" name="object 158"/>
          <p:cNvSpPr/>
          <p:nvPr/>
        </p:nvSpPr>
        <p:spPr>
          <a:xfrm>
            <a:off x="10514012" y="31008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9" name="object 159"/>
          <p:cNvSpPr/>
          <p:nvPr/>
        </p:nvSpPr>
        <p:spPr>
          <a:xfrm>
            <a:off x="10514012" y="31876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0" name="object 160"/>
          <p:cNvSpPr/>
          <p:nvPr/>
        </p:nvSpPr>
        <p:spPr>
          <a:xfrm>
            <a:off x="10514012" y="32744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1" name="object 161"/>
          <p:cNvSpPr/>
          <p:nvPr/>
        </p:nvSpPr>
        <p:spPr>
          <a:xfrm>
            <a:off x="10514012" y="336122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2" name="object 162"/>
          <p:cNvSpPr/>
          <p:nvPr/>
        </p:nvSpPr>
        <p:spPr>
          <a:xfrm>
            <a:off x="10514012" y="344799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3" name="object 163"/>
          <p:cNvSpPr/>
          <p:nvPr/>
        </p:nvSpPr>
        <p:spPr>
          <a:xfrm>
            <a:off x="10514012" y="353477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4" name="object 164"/>
          <p:cNvSpPr/>
          <p:nvPr/>
        </p:nvSpPr>
        <p:spPr>
          <a:xfrm>
            <a:off x="10514012" y="3621570"/>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5" name="object 165"/>
          <p:cNvSpPr/>
          <p:nvPr/>
        </p:nvSpPr>
        <p:spPr>
          <a:xfrm>
            <a:off x="10514012" y="3708349"/>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6" name="object 166"/>
          <p:cNvSpPr/>
          <p:nvPr/>
        </p:nvSpPr>
        <p:spPr>
          <a:xfrm>
            <a:off x="10514012" y="3795128"/>
            <a:ext cx="53975" cy="0"/>
          </a:xfrm>
          <a:custGeom>
            <a:avLst/>
            <a:gdLst/>
            <a:ahLst/>
            <a:cxnLst/>
            <a:rect l="l" t="t" r="r" b="b"/>
            <a:pathLst>
              <a:path w="53975">
                <a:moveTo>
                  <a:pt x="0" y="0"/>
                </a:moveTo>
                <a:lnTo>
                  <a:pt x="53975" y="0"/>
                </a:lnTo>
              </a:path>
            </a:pathLst>
          </a:custGeom>
          <a:ln w="39471">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6" name="object 70"/>
          <p:cNvSpPr txBox="1"/>
          <p:nvPr/>
        </p:nvSpPr>
        <p:spPr>
          <a:xfrm>
            <a:off x="3512071" y="3906245"/>
            <a:ext cx="1403985" cy="153888"/>
          </a:xfrm>
          <a:prstGeom prst="rect">
            <a:avLst/>
          </a:prstGeom>
        </p:spPr>
        <p:txBody>
          <a:bodyPr vert="horz" wrap="square" lIns="0" tIns="0" rIns="0" bIns="0" rtlCol="0">
            <a:spAutoFit/>
          </a:bodyPr>
          <a:lstStyle/>
          <a:p>
            <a:pPr marL="12700" marR="5080" algn="ctr">
              <a:lnSpc>
                <a:spcPts val="1200"/>
              </a:lnSpc>
            </a:pPr>
            <a:r>
              <a:rPr lang="en-US" sz="1200" b="1" dirty="0">
                <a:solidFill>
                  <a:schemeClr val="bg1"/>
                </a:solidFill>
                <a:latin typeface="Arial" panose="020B0604020202020204" pitchFamily="34" charset="0"/>
                <a:cs typeface="Arial" panose="020B0604020202020204" pitchFamily="34" charset="0"/>
              </a:rPr>
              <a:t>Claim Rejected</a:t>
            </a:r>
            <a:endParaRPr sz="1200" b="1" dirty="0">
              <a:solidFill>
                <a:schemeClr val="bg1"/>
              </a:solidFill>
              <a:latin typeface="Arial" panose="020B0604020202020204" pitchFamily="34" charset="0"/>
              <a:cs typeface="Arial" panose="020B0604020202020204" pitchFamily="34" charset="0"/>
            </a:endParaRPr>
          </a:p>
        </p:txBody>
      </p:sp>
      <p:sp>
        <p:nvSpPr>
          <p:cNvPr id="164" name="object 8"/>
          <p:cNvSpPr/>
          <p:nvPr/>
        </p:nvSpPr>
        <p:spPr>
          <a:xfrm>
            <a:off x="4582919" y="1540161"/>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165" name="object 18"/>
          <p:cNvSpPr txBox="1"/>
          <p:nvPr/>
        </p:nvSpPr>
        <p:spPr>
          <a:xfrm>
            <a:off x="4731241" y="1865528"/>
            <a:ext cx="2701525" cy="333425"/>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On obtaining all relevant documents, Insurer begins processing the claims</a:t>
            </a:r>
          </a:p>
        </p:txBody>
      </p:sp>
      <p:sp>
        <p:nvSpPr>
          <p:cNvPr id="169" name="object 8"/>
          <p:cNvSpPr/>
          <p:nvPr/>
        </p:nvSpPr>
        <p:spPr>
          <a:xfrm>
            <a:off x="8288420" y="1535805"/>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170" name="object 18"/>
          <p:cNvSpPr txBox="1"/>
          <p:nvPr/>
        </p:nvSpPr>
        <p:spPr>
          <a:xfrm>
            <a:off x="8423681" y="1836913"/>
            <a:ext cx="2822995" cy="500137"/>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Claim Investigation and Review </a:t>
            </a:r>
          </a:p>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within 15 days of submission of all the required documents</a:t>
            </a:r>
          </a:p>
        </p:txBody>
      </p:sp>
      <p:cxnSp>
        <p:nvCxnSpPr>
          <p:cNvPr id="171" name="Straight Arrow Connector 170"/>
          <p:cNvCxnSpPr/>
          <p:nvPr/>
        </p:nvCxnSpPr>
        <p:spPr>
          <a:xfrm>
            <a:off x="7550219" y="2128046"/>
            <a:ext cx="735171" cy="4179"/>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9" name="Straight Arrow Connector 178"/>
          <p:cNvCxnSpPr/>
          <p:nvPr/>
        </p:nvCxnSpPr>
        <p:spPr>
          <a:xfrm>
            <a:off x="3966411" y="2099910"/>
            <a:ext cx="590382" cy="7065"/>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5726545" y="3168073"/>
            <a:ext cx="9237" cy="729672"/>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1" name="object 8"/>
          <p:cNvSpPr/>
          <p:nvPr/>
        </p:nvSpPr>
        <p:spPr>
          <a:xfrm>
            <a:off x="4569857" y="3884975"/>
            <a:ext cx="2200184" cy="489873"/>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192" name="object 18"/>
          <p:cNvSpPr txBox="1"/>
          <p:nvPr/>
        </p:nvSpPr>
        <p:spPr>
          <a:xfrm>
            <a:off x="4726611" y="4002234"/>
            <a:ext cx="1925862" cy="333425"/>
          </a:xfrm>
          <a:prstGeom prst="rect">
            <a:avLst/>
          </a:prstGeom>
        </p:spPr>
        <p:txBody>
          <a:bodyPr vert="horz" wrap="square" lIns="0" tIns="0" rIns="0" bIns="0" rtlCol="0" anchor="ctr">
            <a:spAutoFit/>
          </a:bodyPr>
          <a:lstStyle/>
          <a:p>
            <a:pPr marL="12065" marR="5080" algn="ctr">
              <a:lnSpc>
                <a:spcPts val="1300"/>
              </a:lnSpc>
            </a:pPr>
            <a:r>
              <a:rPr lang="en-US" sz="1200" dirty="0">
                <a:solidFill>
                  <a:srgbClr val="595959"/>
                </a:solidFill>
                <a:latin typeface="Arial" panose="020B0604020202020204" pitchFamily="34" charset="0"/>
                <a:cs typeface="Arial" panose="020B0604020202020204" pitchFamily="34" charset="0"/>
              </a:rPr>
              <a:t>Is claim approved within 15 days</a:t>
            </a:r>
          </a:p>
        </p:txBody>
      </p:sp>
      <p:cxnSp>
        <p:nvCxnSpPr>
          <p:cNvPr id="197" name="Straight Arrow Connector 196"/>
          <p:cNvCxnSpPr/>
          <p:nvPr/>
        </p:nvCxnSpPr>
        <p:spPr>
          <a:xfrm>
            <a:off x="8258918" y="4120007"/>
            <a:ext cx="6305" cy="696270"/>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98" name="object 8"/>
          <p:cNvSpPr/>
          <p:nvPr/>
        </p:nvSpPr>
        <p:spPr>
          <a:xfrm>
            <a:off x="6806262" y="4802252"/>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200" name="object 18"/>
          <p:cNvSpPr txBox="1"/>
          <p:nvPr/>
        </p:nvSpPr>
        <p:spPr>
          <a:xfrm>
            <a:off x="6941523" y="5038045"/>
            <a:ext cx="2822995" cy="500137"/>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On rejection of the claim, Insurer would provide a valid reason for the rejection to HR / Employee / Beneficiary</a:t>
            </a:r>
          </a:p>
        </p:txBody>
      </p:sp>
      <p:sp>
        <p:nvSpPr>
          <p:cNvPr id="30" name="TextBox 29"/>
          <p:cNvSpPr txBox="1"/>
          <p:nvPr/>
        </p:nvSpPr>
        <p:spPr>
          <a:xfrm>
            <a:off x="7432766" y="3884975"/>
            <a:ext cx="470263" cy="276999"/>
          </a:xfrm>
          <a:prstGeom prst="rect">
            <a:avLst/>
          </a:prstGeom>
          <a:noFill/>
        </p:spPr>
        <p:txBody>
          <a:bodyPr wrap="square" rtlCol="0">
            <a:spAutoFit/>
          </a:bodyPr>
          <a:lstStyle/>
          <a:p>
            <a:r>
              <a:rPr lang="en-US" sz="1200" dirty="0">
                <a:solidFill>
                  <a:srgbClr val="595959"/>
                </a:solidFill>
                <a:latin typeface="Arial" panose="020B0604020202020204" pitchFamily="34" charset="0"/>
                <a:cs typeface="Arial" panose="020B0604020202020204" pitchFamily="34" charset="0"/>
              </a:rPr>
              <a:t>No</a:t>
            </a:r>
          </a:p>
        </p:txBody>
      </p:sp>
      <p:cxnSp>
        <p:nvCxnSpPr>
          <p:cNvPr id="208" name="Straight Arrow Connector 207"/>
          <p:cNvCxnSpPr/>
          <p:nvPr/>
        </p:nvCxnSpPr>
        <p:spPr>
          <a:xfrm>
            <a:off x="3199335" y="4129911"/>
            <a:ext cx="6305" cy="696270"/>
          </a:xfrm>
          <a:prstGeom prst="straightConnector1">
            <a:avLst/>
          </a:prstGeom>
          <a:ln>
            <a:solidFill>
              <a:schemeClr val="bg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14" name="object 8"/>
          <p:cNvSpPr/>
          <p:nvPr/>
        </p:nvSpPr>
        <p:spPr>
          <a:xfrm>
            <a:off x="1720207" y="4831557"/>
            <a:ext cx="2958256" cy="985629"/>
          </a:xfrm>
          <a:custGeom>
            <a:avLst/>
            <a:gdLst/>
            <a:ahLst/>
            <a:cxnLst/>
            <a:rect l="l" t="t" r="r" b="b"/>
            <a:pathLst>
              <a:path w="2146935" h="713739">
                <a:moveTo>
                  <a:pt x="2146515" y="713574"/>
                </a:moveTo>
                <a:lnTo>
                  <a:pt x="0" y="713574"/>
                </a:lnTo>
                <a:lnTo>
                  <a:pt x="0" y="0"/>
                </a:lnTo>
                <a:lnTo>
                  <a:pt x="2146515" y="0"/>
                </a:lnTo>
                <a:lnTo>
                  <a:pt x="2146515" y="713574"/>
                </a:lnTo>
                <a:close/>
              </a:path>
            </a:pathLst>
          </a:custGeom>
          <a:ln w="12700">
            <a:solidFill>
              <a:srgbClr val="002C77"/>
            </a:solidFill>
          </a:ln>
        </p:spPr>
        <p:txBody>
          <a:bodyPr wrap="square" lIns="0" tIns="0" rIns="0" bIns="0" rtlCol="0" anchor="ctr"/>
          <a:lstStyle/>
          <a:p>
            <a:endParaRPr>
              <a:latin typeface="Arial" panose="020B0604020202020204" pitchFamily="34" charset="0"/>
              <a:cs typeface="Arial" panose="020B0604020202020204" pitchFamily="34" charset="0"/>
            </a:endParaRPr>
          </a:p>
        </p:txBody>
      </p:sp>
      <p:sp>
        <p:nvSpPr>
          <p:cNvPr id="215" name="object 18"/>
          <p:cNvSpPr txBox="1"/>
          <p:nvPr/>
        </p:nvSpPr>
        <p:spPr>
          <a:xfrm>
            <a:off x="1855468" y="5150706"/>
            <a:ext cx="2822995" cy="333425"/>
          </a:xfrm>
          <a:prstGeom prst="rect">
            <a:avLst/>
          </a:prstGeom>
        </p:spPr>
        <p:txBody>
          <a:bodyPr vert="horz" wrap="square" lIns="0" tIns="0" rIns="0" bIns="0" rtlCol="0" anchor="ctr">
            <a:spAutoFit/>
          </a:bodyPr>
          <a:lstStyle/>
          <a:p>
            <a:pPr marL="12065" marR="5080">
              <a:lnSpc>
                <a:spcPts val="1300"/>
              </a:lnSpc>
            </a:pPr>
            <a:r>
              <a:rPr lang="en-US" sz="1200" dirty="0">
                <a:solidFill>
                  <a:srgbClr val="595959"/>
                </a:solidFill>
                <a:latin typeface="Arial" panose="020B0604020202020204" pitchFamily="34" charset="0"/>
                <a:cs typeface="Arial" panose="020B0604020202020204" pitchFamily="34" charset="0"/>
              </a:rPr>
              <a:t>On approval, the Claim amount will settle to Nominee within 15 days of approval</a:t>
            </a:r>
          </a:p>
        </p:txBody>
      </p:sp>
      <p:sp>
        <p:nvSpPr>
          <p:cNvPr id="270" name="TextBox 269"/>
          <p:cNvSpPr txBox="1"/>
          <p:nvPr/>
        </p:nvSpPr>
        <p:spPr>
          <a:xfrm>
            <a:off x="3638919" y="3870821"/>
            <a:ext cx="470263" cy="276999"/>
          </a:xfrm>
          <a:prstGeom prst="rect">
            <a:avLst/>
          </a:prstGeom>
          <a:noFill/>
        </p:spPr>
        <p:txBody>
          <a:bodyPr wrap="square" rtlCol="0">
            <a:spAutoFit/>
          </a:bodyPr>
          <a:lstStyle/>
          <a:p>
            <a:r>
              <a:rPr lang="en-US" sz="1200" dirty="0">
                <a:solidFill>
                  <a:srgbClr val="595959"/>
                </a:solidFill>
                <a:latin typeface="Arial" panose="020B0604020202020204" pitchFamily="34" charset="0"/>
                <a:cs typeface="Arial" panose="020B0604020202020204" pitchFamily="34" charset="0"/>
              </a:rPr>
              <a:t>Yes</a:t>
            </a:r>
          </a:p>
        </p:txBody>
      </p:sp>
      <p:cxnSp>
        <p:nvCxnSpPr>
          <p:cNvPr id="109" name="Straight Connector 108"/>
          <p:cNvCxnSpPr/>
          <p:nvPr/>
        </p:nvCxnSpPr>
        <p:spPr>
          <a:xfrm flipH="1">
            <a:off x="9679709" y="2521527"/>
            <a:ext cx="1" cy="63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698836" y="3158836"/>
            <a:ext cx="3980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3205018" y="4110183"/>
            <a:ext cx="1348509" cy="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784109" y="4128655"/>
            <a:ext cx="1463964" cy="4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135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esentationTitle"/>
          <p:cNvSpPr txBox="1">
            <a:spLocks noChangeArrowheads="1"/>
          </p:cNvSpPr>
          <p:nvPr>
            <p:custDataLst>
              <p:tags r:id="rId1"/>
            </p:custDataLst>
          </p:nvPr>
        </p:nvSpPr>
        <p:spPr bwMode="gray">
          <a:xfrm>
            <a:off x="840509" y="422892"/>
            <a:ext cx="3206844" cy="3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Document Checklist</a:t>
            </a:r>
            <a:endParaRPr lang="en-GB" sz="2300" b="1" kern="0" dirty="0">
              <a:solidFill>
                <a:srgbClr val="005BAA"/>
              </a:solidFill>
              <a:latin typeface="Arial" panose="020B0604020202020204" pitchFamily="34" charset="0"/>
              <a:cs typeface="Arial" panose="020B0604020202020204" pitchFamily="34" charset="0"/>
            </a:endParaRPr>
          </a:p>
        </p:txBody>
      </p:sp>
      <p:sp>
        <p:nvSpPr>
          <p:cNvPr id="18" name="Rectangle 17"/>
          <p:cNvSpPr/>
          <p:nvPr/>
        </p:nvSpPr>
        <p:spPr>
          <a:xfrm>
            <a:off x="858396" y="5400502"/>
            <a:ext cx="7837386" cy="944924"/>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PresentationTitle"/>
          <p:cNvSpPr txBox="1">
            <a:spLocks noChangeArrowheads="1"/>
          </p:cNvSpPr>
          <p:nvPr>
            <p:custDataLst>
              <p:tags r:id="rId2"/>
            </p:custDataLst>
          </p:nvPr>
        </p:nvSpPr>
        <p:spPr bwMode="gray">
          <a:xfrm>
            <a:off x="1009641" y="5506426"/>
            <a:ext cx="7617800" cy="769441"/>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a:t>
            </a:r>
          </a:p>
          <a:p>
            <a:pPr marL="171450" indent="-171450">
              <a:lnSpc>
                <a:spcPct val="100000"/>
              </a:lnSpc>
              <a:spcBef>
                <a:spcPts val="0"/>
              </a:spcBef>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Please retain photocopies of all documents submitted</a:t>
            </a:r>
          </a:p>
          <a:p>
            <a:pPr marL="171450" indent="-171450">
              <a:lnSpc>
                <a:spcPct val="100000"/>
              </a:lnSpc>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The claim documents should be submitted to the respective HR at your location</a:t>
            </a:r>
          </a:p>
          <a:p>
            <a:pPr marL="171450" indent="-171450">
              <a:lnSpc>
                <a:spcPct val="100000"/>
              </a:lnSpc>
              <a:buFont typeface="Arial" panose="020B0604020202020204" pitchFamily="34" charset="0"/>
              <a:buChar char="•"/>
            </a:pPr>
            <a:r>
              <a:rPr lang="en-US" sz="1000" i="1" dirty="0">
                <a:solidFill>
                  <a:schemeClr val="tx1">
                    <a:lumMod val="65000"/>
                    <a:lumOff val="35000"/>
                  </a:schemeClr>
                </a:solidFill>
                <a:latin typeface="Arial" panose="020B0604020202020204" pitchFamily="34" charset="0"/>
                <a:cs typeface="Arial" panose="020B0604020202020204" pitchFamily="34" charset="0"/>
              </a:rPr>
              <a:t>Above mentioned documents are basic documents required to process &amp; settle a claim. Insurer may raise request for additional documents if required on case to case basis</a:t>
            </a:r>
          </a:p>
        </p:txBody>
      </p:sp>
      <p:graphicFrame>
        <p:nvGraphicFramePr>
          <p:cNvPr id="2" name="Table 1"/>
          <p:cNvGraphicFramePr>
            <a:graphicFrameLocks noGrp="1"/>
          </p:cNvGraphicFramePr>
          <p:nvPr>
            <p:extLst>
              <p:ext uri="{D42A27DB-BD31-4B8C-83A1-F6EECF244321}">
                <p14:modId xmlns:p14="http://schemas.microsoft.com/office/powerpoint/2010/main" val="3177563951"/>
              </p:ext>
            </p:extLst>
          </p:nvPr>
        </p:nvGraphicFramePr>
        <p:xfrm>
          <a:off x="868218" y="943728"/>
          <a:ext cx="7837386" cy="4191272"/>
        </p:xfrm>
        <a:graphic>
          <a:graphicData uri="http://schemas.openxmlformats.org/drawingml/2006/table">
            <a:tbl>
              <a:tblPr>
                <a:tableStyleId>{5C22544A-7EE6-4342-B048-85BDC9FD1C3A}</a:tableStyleId>
              </a:tblPr>
              <a:tblGrid>
                <a:gridCol w="7837386">
                  <a:extLst>
                    <a:ext uri="{9D8B030D-6E8A-4147-A177-3AD203B41FA5}">
                      <a16:colId xmlns:a16="http://schemas.microsoft.com/office/drawing/2014/main" val="621940051"/>
                    </a:ext>
                  </a:extLst>
                </a:gridCol>
              </a:tblGrid>
              <a:tr h="228032">
                <a:tc>
                  <a:txBody>
                    <a:bodyPr/>
                    <a:lstStyle/>
                    <a:p>
                      <a:pPr algn="l" fontAlgn="b"/>
                      <a:r>
                        <a:rPr lang="en-US" sz="1200" b="1" u="none" strike="noStrike" dirty="0">
                          <a:effectLst/>
                        </a:rPr>
                        <a:t>Natural and illness death claim :-</a:t>
                      </a:r>
                      <a:endParaRPr lang="en-US" sz="1200" b="1"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3259755677"/>
                  </a:ext>
                </a:extLst>
              </a:tr>
              <a:tr h="228032">
                <a:tc>
                  <a:txBody>
                    <a:bodyPr/>
                    <a:lstStyle/>
                    <a:p>
                      <a:pPr algn="l" fontAlgn="b"/>
                      <a:r>
                        <a:rPr lang="en-US" sz="1200" u="none" strike="noStrike" dirty="0">
                          <a:effectLst/>
                        </a:rPr>
                        <a:t>1. Death certificate from Government authority (Municipal corporation authority)</a:t>
                      </a:r>
                      <a:endParaRPr lang="en-US" sz="1200" b="0"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2745955270"/>
                  </a:ext>
                </a:extLst>
              </a:tr>
              <a:tr h="228032">
                <a:tc>
                  <a:txBody>
                    <a:bodyPr/>
                    <a:lstStyle/>
                    <a:p>
                      <a:pPr algn="l" fontAlgn="b"/>
                      <a:r>
                        <a:rPr lang="en-US" sz="1200" u="none" strike="noStrike">
                          <a:effectLst/>
                        </a:rPr>
                        <a:t>2. In case of death at hospital- Death Summary or Form 4A from the treating hospital confirming date and time of death, Cause of death.</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2828718055"/>
                  </a:ext>
                </a:extLst>
              </a:tr>
              <a:tr h="228032">
                <a:tc>
                  <a:txBody>
                    <a:bodyPr/>
                    <a:lstStyle/>
                    <a:p>
                      <a:pPr algn="l" fontAlgn="b"/>
                      <a:r>
                        <a:rPr lang="en-US" sz="1200" u="none" strike="noStrike">
                          <a:effectLst/>
                        </a:rPr>
                        <a:t>3. In case of death at home - Doctor's certificate confirming possible cause of death</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305137"/>
                  </a:ext>
                </a:extLst>
              </a:tr>
              <a:tr h="351848">
                <a:tc>
                  <a:txBody>
                    <a:bodyPr/>
                    <a:lstStyle/>
                    <a:p>
                      <a:pPr algn="l" fontAlgn="b"/>
                      <a:r>
                        <a:rPr lang="en-US" sz="1200" u="none" strike="noStrike">
                          <a:effectLst/>
                        </a:rPr>
                        <a:t>4. Declaration letter from Nominee to Insured Entity (Along with Govt valid ID proof {Pan card, voter ID, passport} with proof of relationship) – {Required in case Insured want to process claim to nominee}</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2320673670"/>
                  </a:ext>
                </a:extLst>
              </a:tr>
              <a:tr h="228032">
                <a:tc>
                  <a:txBody>
                    <a:bodyPr/>
                    <a:lstStyle/>
                    <a:p>
                      <a:pPr algn="l" fontAlgn="b"/>
                      <a:r>
                        <a:rPr lang="en-US" sz="1200" u="none" strike="noStrike">
                          <a:effectLst/>
                        </a:rPr>
                        <a:t>5. Declaration letter from Insured/Corporate company to Insurance company to process the claim amount to nominee</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2729911117"/>
                  </a:ext>
                </a:extLst>
              </a:tr>
              <a:tr h="327661">
                <a:tc>
                  <a:txBody>
                    <a:bodyPr/>
                    <a:lstStyle/>
                    <a:p>
                      <a:pPr algn="l" fontAlgn="b"/>
                      <a:r>
                        <a:rPr lang="en-US" sz="1200" u="none" strike="noStrike" dirty="0">
                          <a:effectLst/>
                        </a:rPr>
                        <a:t> (Along with any one document - Employee ID card/Salary/CTC Statement/Appointment letter or Appraisal letter){Required in case Insured </a:t>
                      </a:r>
                    </a:p>
                    <a:p>
                      <a:pPr algn="l" fontAlgn="b"/>
                      <a:r>
                        <a:rPr lang="en-US" sz="1200" u="none" strike="noStrike" dirty="0">
                          <a:effectLst/>
                        </a:rPr>
                        <a:t>want to process claim to nominee}</a:t>
                      </a:r>
                      <a:endParaRPr lang="en-US" sz="1200" b="0"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757736446"/>
                  </a:ext>
                </a:extLst>
              </a:tr>
              <a:tr h="228032">
                <a:tc>
                  <a:txBody>
                    <a:bodyPr/>
                    <a:lstStyle/>
                    <a:p>
                      <a:pPr algn="l" fontAlgn="b"/>
                      <a:r>
                        <a:rPr lang="en-US" sz="1200" u="none" strike="noStrike">
                          <a:effectLst/>
                        </a:rPr>
                        <a:t>6. Govt Nationalized Photo ID proof of the Nominee (Govt valid ID proof (Pan card,voter ID, passport).</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3222804999"/>
                  </a:ext>
                </a:extLst>
              </a:tr>
              <a:tr h="228032">
                <a:tc>
                  <a:txBody>
                    <a:bodyPr/>
                    <a:lstStyle/>
                    <a:p>
                      <a:pPr algn="l" fontAlgn="b"/>
                      <a:r>
                        <a:rPr lang="en-US" sz="1200" u="none" strike="noStrike">
                          <a:effectLst/>
                        </a:rPr>
                        <a:t>7. Govt Nationalized Photo ID proof of the Demise person (Govt valid ID proof (Pan card, voter ID, passport).</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1502426428"/>
                  </a:ext>
                </a:extLst>
              </a:tr>
              <a:tr h="228032">
                <a:tc>
                  <a:txBody>
                    <a:bodyPr/>
                    <a:lstStyle/>
                    <a:p>
                      <a:pPr algn="l" fontAlgn="b"/>
                      <a:r>
                        <a:rPr lang="en-US" sz="1200" u="none" strike="noStrike">
                          <a:effectLst/>
                        </a:rPr>
                        <a:t>8. Incorporation certificate, PAN copy, GST certificate, recent telephone or electricity bill of Insured/Corporate company.</a:t>
                      </a:r>
                      <a:endParaRPr lang="en-US" sz="1200" b="0" i="0" u="none" strike="noStrike">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1330477068"/>
                  </a:ext>
                </a:extLst>
              </a:tr>
              <a:tr h="327661">
                <a:tc>
                  <a:txBody>
                    <a:bodyPr/>
                    <a:lstStyle/>
                    <a:p>
                      <a:pPr algn="l" fontAlgn="b"/>
                      <a:r>
                        <a:rPr lang="en-US" sz="1200" u="none" strike="noStrike" dirty="0">
                          <a:effectLst/>
                        </a:rPr>
                        <a:t>9. Bank details_ Personalized cancelled </a:t>
                      </a:r>
                      <a:r>
                        <a:rPr lang="en-US" sz="1200" u="none" strike="noStrike" dirty="0" err="1">
                          <a:effectLst/>
                        </a:rPr>
                        <a:t>cheque</a:t>
                      </a:r>
                      <a:r>
                        <a:rPr lang="en-US" sz="1200" u="none" strike="noStrike" dirty="0">
                          <a:effectLst/>
                        </a:rPr>
                        <a:t>/first page of the passbook with </a:t>
                      </a:r>
                      <a:r>
                        <a:rPr lang="en-US" sz="1200" u="none" strike="noStrike" dirty="0" err="1">
                          <a:effectLst/>
                        </a:rPr>
                        <a:t>name,account</a:t>
                      </a:r>
                      <a:r>
                        <a:rPr lang="en-US" sz="1200" u="none" strike="noStrike" dirty="0">
                          <a:effectLst/>
                        </a:rPr>
                        <a:t> number and IFSC code to process the payment in fever of.</a:t>
                      </a:r>
                      <a:endParaRPr lang="en-US" sz="1200" b="0"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1305619203"/>
                  </a:ext>
                </a:extLst>
              </a:tr>
              <a:tr h="327661">
                <a:tc>
                  <a:txBody>
                    <a:bodyPr/>
                    <a:lstStyle/>
                    <a:p>
                      <a:pPr algn="l" fontAlgn="b"/>
                      <a:endParaRPr lang="en-US" sz="1200" b="0"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3890782302"/>
                  </a:ext>
                </a:extLst>
              </a:tr>
              <a:tr h="228032">
                <a:tc>
                  <a:txBody>
                    <a:bodyPr/>
                    <a:lstStyle/>
                    <a:p>
                      <a:pPr algn="l" fontAlgn="b"/>
                      <a:r>
                        <a:rPr lang="en-US" sz="1200" b="1" u="none" strike="noStrike" dirty="0">
                          <a:effectLst/>
                        </a:rPr>
                        <a:t>In case of accidental death or Suicide death below additional document to be furnished</a:t>
                      </a:r>
                      <a:r>
                        <a:rPr lang="en-US" sz="1200" b="1" u="none" strike="noStrike" baseline="0" dirty="0">
                          <a:effectLst/>
                        </a:rPr>
                        <a:t> :-</a:t>
                      </a:r>
                      <a:endParaRPr lang="en-US" sz="1200" b="1"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1617285405"/>
                  </a:ext>
                </a:extLst>
              </a:tr>
              <a:tr h="228032">
                <a:tc>
                  <a:txBody>
                    <a:bodyPr/>
                    <a:lstStyle/>
                    <a:p>
                      <a:pPr algn="l" fontAlgn="b"/>
                      <a:r>
                        <a:rPr lang="en-US" sz="1200" u="none" strike="noStrike" dirty="0">
                          <a:effectLst/>
                        </a:rPr>
                        <a:t>1. In case of accidental death: Attested Copy of FIR / </a:t>
                      </a:r>
                      <a:r>
                        <a:rPr lang="en-US" sz="1200" u="none" strike="noStrike" dirty="0" err="1">
                          <a:effectLst/>
                        </a:rPr>
                        <a:t>Panchanama</a:t>
                      </a:r>
                      <a:r>
                        <a:rPr lang="en-US" sz="1200" u="none" strike="noStrike" dirty="0">
                          <a:effectLst/>
                        </a:rPr>
                        <a:t> / Inquest </a:t>
                      </a:r>
                      <a:r>
                        <a:rPr lang="en-US" sz="1200" u="none" strike="noStrike" dirty="0" err="1">
                          <a:effectLst/>
                        </a:rPr>
                        <a:t>Panchanama</a:t>
                      </a:r>
                      <a:r>
                        <a:rPr lang="en-US" sz="1200" u="none" strike="noStrike" dirty="0">
                          <a:effectLst/>
                        </a:rPr>
                        <a:t> /Post-mortem/ Viscera (wherever applicable)</a:t>
                      </a:r>
                      <a:endParaRPr lang="en-US" sz="1200" b="0" i="0" u="none" strike="noStrike" dirty="0">
                        <a:solidFill>
                          <a:srgbClr val="000000"/>
                        </a:solidFill>
                        <a:effectLst/>
                        <a:latin typeface="Calibri" panose="020F0502020204030204" pitchFamily="34" charset="0"/>
                      </a:endParaRPr>
                    </a:p>
                  </a:txBody>
                  <a:tcPr marL="5535" marR="5535" marT="5535" marB="0" anchor="b"/>
                </a:tc>
                <a:extLst>
                  <a:ext uri="{0D108BD9-81ED-4DB2-BD59-A6C34878D82A}">
                    <a16:rowId xmlns:a16="http://schemas.microsoft.com/office/drawing/2014/main" val="4064611773"/>
                  </a:ext>
                </a:extLst>
              </a:tr>
            </a:tbl>
          </a:graphicData>
        </a:graphic>
      </p:graphicFrame>
      <p:pic>
        <p:nvPicPr>
          <p:cNvPr id="6" name="Picture 5" descr="Graphical user interface, application, icon&#10;&#10;Description automatically generated">
            <a:extLst>
              <a:ext uri="{FF2B5EF4-FFF2-40B4-BE49-F238E27FC236}">
                <a16:creationId xmlns:a16="http://schemas.microsoft.com/office/drawing/2014/main" id="{399CC65C-83B8-48EC-97FC-A1BD2F534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381" y="1891002"/>
            <a:ext cx="3741964" cy="3005839"/>
          </a:xfrm>
          <a:prstGeom prst="rect">
            <a:avLst/>
          </a:prstGeom>
        </p:spPr>
      </p:pic>
    </p:spTree>
    <p:extLst>
      <p:ext uri="{BB962C8B-B14F-4D97-AF65-F5344CB8AC3E}">
        <p14:creationId xmlns:p14="http://schemas.microsoft.com/office/powerpoint/2010/main" val="2179996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resentationTitle"/>
          <p:cNvSpPr txBox="1">
            <a:spLocks noChangeArrowheads="1"/>
          </p:cNvSpPr>
          <p:nvPr>
            <p:custDataLst>
              <p:tags r:id="rId1"/>
            </p:custDataLst>
          </p:nvPr>
        </p:nvSpPr>
        <p:spPr bwMode="gray">
          <a:xfrm>
            <a:off x="861259" y="751274"/>
            <a:ext cx="3112251" cy="3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rgbClr val="005BAA"/>
                </a:solidFill>
                <a:latin typeface="Arial" panose="020B0604020202020204" pitchFamily="34" charset="0"/>
                <a:cs typeface="Arial" panose="020B0604020202020204" pitchFamily="34" charset="0"/>
              </a:rPr>
              <a:t>Contact Details</a:t>
            </a:r>
            <a:endParaRPr lang="en-GB" sz="2300" b="1" kern="0" dirty="0">
              <a:solidFill>
                <a:srgbClr val="005BAA"/>
              </a:solidFill>
              <a:latin typeface="Arial" panose="020B0604020202020204" pitchFamily="34" charset="0"/>
              <a:cs typeface="Arial" panose="020B0604020202020204" pitchFamily="34" charset="0"/>
            </a:endParaRPr>
          </a:p>
        </p:txBody>
      </p:sp>
      <p:sp>
        <p:nvSpPr>
          <p:cNvPr id="30" name="TextBox 29"/>
          <p:cNvSpPr txBox="1"/>
          <p:nvPr/>
        </p:nvSpPr>
        <p:spPr>
          <a:xfrm>
            <a:off x="1441354" y="1511696"/>
            <a:ext cx="1800494" cy="507831"/>
          </a:xfrm>
          <a:prstGeom prst="rect">
            <a:avLst/>
          </a:prstGeom>
          <a:noFill/>
        </p:spPr>
        <p:txBody>
          <a:bodyPr wrap="none" rtlCol="0">
            <a:spAutoFit/>
          </a:bodyPr>
          <a:lstStyle/>
          <a:p>
            <a:pPr lvl="0" algn="ctr" defTabSz="914400" fontAlgn="base">
              <a:spcBef>
                <a:spcPct val="20000"/>
              </a:spcBef>
              <a:spcAft>
                <a:spcPct val="0"/>
              </a:spcAft>
            </a:pPr>
            <a:r>
              <a:rPr lang="en-US" sz="2700" b="1" noProof="1">
                <a:solidFill>
                  <a:schemeClr val="bg1"/>
                </a:solidFill>
                <a:latin typeface="Arial" panose="020B0604020202020204" pitchFamily="34" charset="0"/>
                <a:cs typeface="Arial" panose="020B0604020202020204" pitchFamily="34" charset="0"/>
              </a:rPr>
              <a:t>XXXXXXX</a:t>
            </a:r>
            <a:endParaRPr lang="en-US" sz="2700" dirty="0">
              <a:solidFill>
                <a:schemeClr val="bg1"/>
              </a:solidFill>
              <a:latin typeface="Arial" panose="020B0604020202020204" pitchFamily="34" charset="0"/>
              <a:cs typeface="Arial" panose="020B0604020202020204" pitchFamily="34" charset="0"/>
            </a:endParaRPr>
          </a:p>
        </p:txBody>
      </p:sp>
      <p:sp>
        <p:nvSpPr>
          <p:cNvPr id="66" name="Rounded Rectangle 65"/>
          <p:cNvSpPr/>
          <p:nvPr/>
        </p:nvSpPr>
        <p:spPr>
          <a:xfrm>
            <a:off x="851284" y="1573357"/>
            <a:ext cx="3716210" cy="309049"/>
          </a:xfrm>
          <a:prstGeom prst="roundRect">
            <a:avLst>
              <a:gd name="adj" fmla="val 50000"/>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TextBox 66"/>
          <p:cNvSpPr txBox="1"/>
          <p:nvPr/>
        </p:nvSpPr>
        <p:spPr>
          <a:xfrm>
            <a:off x="899640" y="1586058"/>
            <a:ext cx="3464410" cy="276999"/>
          </a:xfrm>
          <a:prstGeom prst="rect">
            <a:avLst/>
          </a:prstGeom>
          <a:noFill/>
        </p:spPr>
        <p:txBody>
          <a:bodyPr wrap="none" rtlCol="0">
            <a:spAutoFit/>
          </a:bodyPr>
          <a:lstStyle/>
          <a:p>
            <a:r>
              <a:rPr lang="en-US" sz="1200" b="1" dirty="0">
                <a:solidFill>
                  <a:srgbClr val="005BAA"/>
                </a:solidFill>
                <a:latin typeface="Arial" panose="020B0604020202020204" pitchFamily="34" charset="0"/>
                <a:cs typeface="Arial" panose="020B0604020202020204" pitchFamily="34" charset="0"/>
              </a:rPr>
              <a:t>Broker</a:t>
            </a:r>
            <a:r>
              <a:rPr lang="en-US" sz="1200" dirty="0">
                <a:solidFill>
                  <a:srgbClr val="005BAA"/>
                </a:solidFill>
                <a:latin typeface="Arial" panose="020B0604020202020204" pitchFamily="34" charset="0"/>
                <a:cs typeface="Arial" panose="020B0604020202020204" pitchFamily="34" charset="0"/>
              </a:rPr>
              <a:t>: </a:t>
            </a:r>
            <a:r>
              <a:rPr lang="en-US" sz="1200" dirty="0">
                <a:solidFill>
                  <a:srgbClr val="595959"/>
                </a:solidFill>
                <a:latin typeface="Arial" panose="020B0604020202020204" pitchFamily="34" charset="0"/>
                <a:cs typeface="Arial" panose="020B0604020202020204" pitchFamily="34" charset="0"/>
              </a:rPr>
              <a:t>Marsh India Insurance Brokers Pvt. Ltd.</a:t>
            </a:r>
          </a:p>
        </p:txBody>
      </p:sp>
      <p:sp>
        <p:nvSpPr>
          <p:cNvPr id="70" name="object 4"/>
          <p:cNvSpPr txBox="1">
            <a:spLocks noGrp="1"/>
          </p:cNvSpPr>
          <p:nvPr>
            <p:ph sz="half" idx="4294967295"/>
          </p:nvPr>
        </p:nvSpPr>
        <p:spPr>
          <a:xfrm>
            <a:off x="991421" y="1997153"/>
            <a:ext cx="3321541" cy="166199"/>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200" dirty="0">
                <a:solidFill>
                  <a:srgbClr val="595959"/>
                </a:solidFill>
                <a:latin typeface="Arial" panose="020B0604020202020204" pitchFamily="34" charset="0"/>
                <a:cs typeface="Arial" panose="020B0604020202020204" pitchFamily="34" charset="0"/>
                <a:hlinkClick r:id="rId4"/>
              </a:rPr>
              <a:t>http://www.marsh.co.in</a:t>
            </a:r>
            <a:r>
              <a:rPr lang="en-US" sz="1200" dirty="0">
                <a:solidFill>
                  <a:srgbClr val="595959"/>
                </a:solidFill>
                <a:latin typeface="Arial" panose="020B0604020202020204" pitchFamily="34" charset="0"/>
                <a:cs typeface="Arial" panose="020B0604020202020204" pitchFamily="34" charset="0"/>
              </a:rPr>
              <a:t> </a:t>
            </a:r>
          </a:p>
        </p:txBody>
      </p:sp>
      <p:sp>
        <p:nvSpPr>
          <p:cNvPr id="10" name="object 4"/>
          <p:cNvSpPr txBox="1">
            <a:spLocks noGrp="1"/>
          </p:cNvSpPr>
          <p:nvPr>
            <p:ph sz="half" idx="4294967295"/>
          </p:nvPr>
        </p:nvSpPr>
        <p:spPr>
          <a:xfrm>
            <a:off x="1042509" y="2446758"/>
            <a:ext cx="3935891" cy="858697"/>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Name1: Avinash Anto A</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Email ID1: avinash.anto@marsh.com</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Number1: </a:t>
            </a:r>
            <a:r>
              <a:rPr lang="en-US" sz="1800" b="1" dirty="0">
                <a:solidFill>
                  <a:srgbClr val="595959"/>
                </a:solidFill>
                <a:latin typeface="Arial" panose="020B0604020202020204" pitchFamily="34" charset="0"/>
                <a:cs typeface="Arial" panose="020B0604020202020204" pitchFamily="34" charset="0"/>
              </a:rPr>
              <a:t>8976835514</a:t>
            </a:r>
          </a:p>
        </p:txBody>
      </p:sp>
      <p:sp>
        <p:nvSpPr>
          <p:cNvPr id="11" name="object 4"/>
          <p:cNvSpPr txBox="1">
            <a:spLocks noGrp="1"/>
          </p:cNvSpPr>
          <p:nvPr>
            <p:ph sz="half" idx="4294967295"/>
          </p:nvPr>
        </p:nvSpPr>
        <p:spPr>
          <a:xfrm>
            <a:off x="1049727" y="4002656"/>
            <a:ext cx="4030273" cy="858697"/>
          </a:xfrm>
          <a:prstGeom prst="rect">
            <a:avLst/>
          </a:prstGeom>
        </p:spPr>
        <p:txBody>
          <a:bodyPr vert="horz" wrap="square" lIns="0" tIns="0" rIns="0" bIns="0" rtlCol="0">
            <a:spAutoFit/>
          </a:bodyPr>
          <a:lstStyle/>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Name2: John Kenneth</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Email ID2: john.kenneth@marsh.com</a:t>
            </a:r>
          </a:p>
          <a:p>
            <a:pPr marL="0" indent="0" defTabSz="1104900" fontAlgn="base">
              <a:spcBef>
                <a:spcPct val="20000"/>
              </a:spcBef>
              <a:spcAft>
                <a:spcPct val="0"/>
              </a:spcAft>
              <a:buNone/>
            </a:pPr>
            <a:r>
              <a:rPr lang="en-US" sz="1800" dirty="0">
                <a:solidFill>
                  <a:srgbClr val="595959"/>
                </a:solidFill>
                <a:latin typeface="Arial" panose="020B0604020202020204" pitchFamily="34" charset="0"/>
                <a:cs typeface="Arial" panose="020B0604020202020204" pitchFamily="34" charset="0"/>
              </a:rPr>
              <a:t>Contact Number2: </a:t>
            </a:r>
            <a:r>
              <a:rPr lang="en-US" sz="1800" b="1" dirty="0">
                <a:solidFill>
                  <a:srgbClr val="595959"/>
                </a:solidFill>
                <a:latin typeface="Arial" panose="020B0604020202020204" pitchFamily="34" charset="0"/>
                <a:cs typeface="Arial" panose="020B0604020202020204" pitchFamily="34" charset="0"/>
              </a:rPr>
              <a:t>8884092891</a:t>
            </a:r>
          </a:p>
        </p:txBody>
      </p:sp>
      <p:sp>
        <p:nvSpPr>
          <p:cNvPr id="12" name="Rectangle 11"/>
          <p:cNvSpPr/>
          <p:nvPr/>
        </p:nvSpPr>
        <p:spPr>
          <a:xfrm>
            <a:off x="981621" y="3367664"/>
            <a:ext cx="3134191" cy="369332"/>
          </a:xfrm>
          <a:prstGeom prst="rect">
            <a:avLst/>
          </a:prstGeom>
        </p:spPr>
        <p:txBody>
          <a:bodyPr wrap="none">
            <a:spAutoFit/>
          </a:bodyPr>
          <a:lstStyle/>
          <a:p>
            <a:r>
              <a:rPr lang="en-US" dirty="0">
                <a:solidFill>
                  <a:srgbClr val="595959"/>
                </a:solidFill>
                <a:latin typeface="Arial" panose="020B0604020202020204" pitchFamily="34" charset="0"/>
                <a:cs typeface="Arial" panose="020B0604020202020204" pitchFamily="34" charset="0"/>
              </a:rPr>
              <a:t>_______________________</a:t>
            </a:r>
            <a:endParaRPr lang="en-US" dirty="0"/>
          </a:p>
        </p:txBody>
      </p:sp>
    </p:spTree>
    <p:extLst>
      <p:ext uri="{BB962C8B-B14F-4D97-AF65-F5344CB8AC3E}">
        <p14:creationId xmlns:p14="http://schemas.microsoft.com/office/powerpoint/2010/main" val="387806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hand holding a red ball&#10;&#10;Description automatically generated with low confidence"/>
          <p:cNvPicPr>
            <a:picLocks noChangeAspect="1"/>
          </p:cNvPicPr>
          <p:nvPr/>
        </p:nvPicPr>
        <p:blipFill rotWithShape="1">
          <a:blip r:embed="rId3" cstate="print">
            <a:extLst>
              <a:ext uri="{28A0092B-C50C-407E-A947-70E740481C1C}">
                <a14:useLocalDpi xmlns:a14="http://schemas.microsoft.com/office/drawing/2010/main" val="0"/>
              </a:ext>
            </a:extLst>
          </a:blip>
          <a:srcRect l="23298" t="9091"/>
          <a:stretch/>
        </p:blipFill>
        <p:spPr>
          <a:xfrm>
            <a:off x="20" y="10"/>
            <a:ext cx="8668492" cy="6857990"/>
          </a:xfrm>
          <a:prstGeom prst="rect">
            <a:avLst/>
          </a:prstGeom>
        </p:spPr>
      </p:pic>
      <p:sp>
        <p:nvSpPr>
          <p:cNvPr id="13" name="Rectangle 1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resentationTitle"/>
          <p:cNvSpPr txBox="1">
            <a:spLocks noChangeArrowheads="1"/>
          </p:cNvSpPr>
          <p:nvPr>
            <p:custDataLst>
              <p:tags r:id="rId1"/>
            </p:custDataLst>
          </p:nvPr>
        </p:nvSpPr>
        <p:spPr bwMode="gray">
          <a:xfrm>
            <a:off x="7848600" y="1122363"/>
            <a:ext cx="4023360" cy="32041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defTabSz="914400" eaLnBrk="1" hangingPunct="1">
              <a:lnSpc>
                <a:spcPct val="90000"/>
              </a:lnSpc>
              <a:spcAft>
                <a:spcPts val="600"/>
              </a:spcAft>
            </a:pPr>
            <a:r>
              <a:rPr lang="en-US" sz="6000" dirty="0">
                <a:solidFill>
                  <a:schemeClr val="tx1"/>
                </a:solidFill>
                <a:latin typeface="Arial" panose="020B0604020202020204" pitchFamily="34" charset="0"/>
                <a:cs typeface="Arial" panose="020B0604020202020204" pitchFamily="34" charset="0"/>
              </a:rPr>
              <a:t>Thank You</a:t>
            </a:r>
          </a:p>
        </p:txBody>
      </p:sp>
      <p:sp>
        <p:nvSpPr>
          <p:cNvPr id="14"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91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resentationTitle"/>
          <p:cNvSpPr txBox="1">
            <a:spLocks noChangeArrowheads="1"/>
          </p:cNvSpPr>
          <p:nvPr>
            <p:custDataLst>
              <p:tags r:id="rId1"/>
            </p:custDataLst>
          </p:nvPr>
        </p:nvSpPr>
        <p:spPr bwMode="gray">
          <a:xfrm>
            <a:off x="942146" y="280219"/>
            <a:ext cx="287001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Medical</a:t>
            </a:r>
            <a:r>
              <a:rPr lang="en-US" sz="2300" b="1" kern="0" dirty="0">
                <a:solidFill>
                  <a:srgbClr val="005BAA"/>
                </a:solidFill>
                <a:latin typeface="Arial" panose="020B0604020202020204" pitchFamily="34" charset="0"/>
                <a:cs typeface="Arial" panose="020B0604020202020204" pitchFamily="34" charset="0"/>
              </a:rPr>
              <a:t> </a:t>
            </a:r>
            <a:r>
              <a:rPr lang="en-US" sz="2300" b="1" kern="0" dirty="0">
                <a:solidFill>
                  <a:schemeClr val="tx1">
                    <a:lumMod val="75000"/>
                    <a:lumOff val="25000"/>
                  </a:schemeClr>
                </a:solidFill>
                <a:latin typeface="Arial" panose="020B0604020202020204" pitchFamily="34" charset="0"/>
                <a:cs typeface="Arial" panose="020B0604020202020204" pitchFamily="34" charset="0"/>
              </a:rPr>
              <a:t>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PresentationTitle"/>
          <p:cNvSpPr txBox="1">
            <a:spLocks noChangeArrowheads="1"/>
          </p:cNvSpPr>
          <p:nvPr>
            <p:custDataLst>
              <p:tags r:id="rId2"/>
            </p:custDataLst>
          </p:nvPr>
        </p:nvSpPr>
        <p:spPr bwMode="gray">
          <a:xfrm>
            <a:off x="3346284" y="280219"/>
            <a:ext cx="773273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Coverage Details – Employee Policy</a:t>
            </a:r>
            <a:endParaRPr lang="en-GB" sz="2300" kern="0" dirty="0">
              <a:solidFill>
                <a:srgbClr val="005BAA"/>
              </a:solidFill>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878729779"/>
              </p:ext>
            </p:extLst>
          </p:nvPr>
        </p:nvGraphicFramePr>
        <p:xfrm>
          <a:off x="972678" y="802484"/>
          <a:ext cx="10324715" cy="3175739"/>
        </p:xfrm>
        <a:graphic>
          <a:graphicData uri="http://schemas.openxmlformats.org/drawingml/2006/table">
            <a:tbl>
              <a:tblPr firstRow="1" bandRow="1">
                <a:tableStyleId>{2D5ABB26-0587-4C30-8999-92F81FD0307C}</a:tableStyleId>
              </a:tblPr>
              <a:tblGrid>
                <a:gridCol w="2601795">
                  <a:extLst>
                    <a:ext uri="{9D8B030D-6E8A-4147-A177-3AD203B41FA5}">
                      <a16:colId xmlns:a16="http://schemas.microsoft.com/office/drawing/2014/main" val="2945946761"/>
                    </a:ext>
                  </a:extLst>
                </a:gridCol>
                <a:gridCol w="7722920">
                  <a:extLst>
                    <a:ext uri="{9D8B030D-6E8A-4147-A177-3AD203B41FA5}">
                      <a16:colId xmlns:a16="http://schemas.microsoft.com/office/drawing/2014/main" val="141968336"/>
                    </a:ext>
                  </a:extLst>
                </a:gridCol>
              </a:tblGrid>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Policy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lang="en-US" sz="1200" b="1" kern="1200" dirty="0">
                          <a:solidFill>
                            <a:srgbClr val="005BAA"/>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1582667"/>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Policy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01-March-2023 to 29-February-2024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846778"/>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Policy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Employee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291022"/>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Sum Insured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INR 5,00,000, 3,00,000</a:t>
                      </a:r>
                      <a:r>
                        <a:rPr lang="en-US" sz="1200" kern="1200" baseline="0" dirty="0">
                          <a:solidFill>
                            <a:schemeClr val="tx1">
                              <a:lumMod val="65000"/>
                              <a:lumOff val="35000"/>
                            </a:schemeClr>
                          </a:solidFill>
                          <a:latin typeface="Arial" panose="020B0604020202020204" pitchFamily="34" charset="0"/>
                          <a:ea typeface="+mn-ea"/>
                          <a:cs typeface="Arial" panose="020B0604020202020204" pitchFamily="34" charset="0"/>
                        </a:rPr>
                        <a:t> and 2,</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00,000</a:t>
                      </a:r>
                      <a:r>
                        <a:rPr lang="en-US" sz="1200"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per family (Based on Levels &amp; Designations)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Coverage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Fa</a:t>
                      </a:r>
                      <a:r>
                        <a:rPr lang="en-US" sz="1200" kern="1200" dirty="0">
                          <a:solidFill>
                            <a:srgbClr val="595959"/>
                          </a:solidFill>
                          <a:latin typeface="Arial" panose="020B0604020202020204" pitchFamily="34" charset="0"/>
                          <a:ea typeface="+mn-ea"/>
                          <a:cs typeface="Arial" panose="020B0604020202020204" pitchFamily="34" charset="0"/>
                        </a:rPr>
                        <a:t>mi</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ly Floater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53037">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Dependent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(1+ 3)Self + Spouse/Partner + 2 Dependent Children(only up to 25 years)</a:t>
                      </a:r>
                    </a:p>
                    <a:p>
                      <a:endParaRPr lang="en-US" sz="120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r h="253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LGBTQ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Coverage for same sex spouse/domestic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2960595990"/>
                  </a:ext>
                </a:extLst>
              </a:tr>
              <a:tr h="253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Infertility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Infertility treatment of INR 50,000 within the maternity limit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3226108596"/>
                  </a:ext>
                </a:extLst>
              </a:tr>
              <a:tr h="727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Dependent coverage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in case of death of 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employee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Dependent coverage continuation till the expiry of the policy in case of death of an employee during the policy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232800117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35516373"/>
              </p:ext>
            </p:extLst>
          </p:nvPr>
        </p:nvGraphicFramePr>
        <p:xfrm>
          <a:off x="972678" y="4066347"/>
          <a:ext cx="4784248" cy="2471693"/>
        </p:xfrm>
        <a:graphic>
          <a:graphicData uri="http://schemas.openxmlformats.org/drawingml/2006/table">
            <a:tbl>
              <a:tblPr firstRow="1" bandRow="1">
                <a:tableStyleId>{2D5ABB26-0587-4C30-8999-92F81FD0307C}</a:tableStyleId>
              </a:tblPr>
              <a:tblGrid>
                <a:gridCol w="3176018">
                  <a:extLst>
                    <a:ext uri="{9D8B030D-6E8A-4147-A177-3AD203B41FA5}">
                      <a16:colId xmlns:a16="http://schemas.microsoft.com/office/drawing/2014/main" val="2945946761"/>
                    </a:ext>
                  </a:extLst>
                </a:gridCol>
                <a:gridCol w="1608230">
                  <a:extLst>
                    <a:ext uri="{9D8B030D-6E8A-4147-A177-3AD203B41FA5}">
                      <a16:colId xmlns:a16="http://schemas.microsoft.com/office/drawing/2014/main" val="141968336"/>
                    </a:ext>
                  </a:extLst>
                </a:gridCol>
              </a:tblGrid>
              <a:tr h="27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Benefits / Extensions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rgbClr val="005BAA"/>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1582667"/>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Standard hospitalization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TPA services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Pre existing diseases </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Day care procedures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 T&amp;C Applicable</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544881"/>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Waiver on 1st year exclusion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Waiver on 30 days exclusion</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Room Rent</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98028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Pre-Post hospitalization Expenses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607799508"/>
              </p:ext>
            </p:extLst>
          </p:nvPr>
        </p:nvGraphicFramePr>
        <p:xfrm>
          <a:off x="6072249" y="4066347"/>
          <a:ext cx="5225144" cy="2377510"/>
        </p:xfrm>
        <a:graphic>
          <a:graphicData uri="http://schemas.openxmlformats.org/drawingml/2006/table">
            <a:tbl>
              <a:tblPr firstRow="1" bandRow="1">
                <a:tableStyleId>{2D5ABB26-0587-4C30-8999-92F81FD0307C}</a:tableStyleId>
              </a:tblPr>
              <a:tblGrid>
                <a:gridCol w="3459330">
                  <a:extLst>
                    <a:ext uri="{9D8B030D-6E8A-4147-A177-3AD203B41FA5}">
                      <a16:colId xmlns:a16="http://schemas.microsoft.com/office/drawing/2014/main" val="2945946761"/>
                    </a:ext>
                  </a:extLst>
                </a:gridCol>
                <a:gridCol w="1765814">
                  <a:extLst>
                    <a:ext uri="{9D8B030D-6E8A-4147-A177-3AD203B41FA5}">
                      <a16:colId xmlns:a16="http://schemas.microsoft.com/office/drawing/2014/main" val="141968336"/>
                    </a:ext>
                  </a:extLst>
                </a:gridCol>
              </a:tblGrid>
              <a:tr h="222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5BAA"/>
                          </a:solidFill>
                          <a:latin typeface="Arial" panose="020B0604020202020204" pitchFamily="34" charset="0"/>
                          <a:ea typeface="+mn-ea"/>
                          <a:cs typeface="Arial" panose="020B0604020202020204" pitchFamily="34" charset="0"/>
                        </a:rPr>
                        <a:t>Benefits / </a:t>
                      </a:r>
                      <a:r>
                        <a:rPr lang="en-US" sz="1200" b="1" kern="1200" dirty="0">
                          <a:solidFill>
                            <a:schemeClr val="bg1"/>
                          </a:solidFill>
                          <a:latin typeface="Arial" panose="020B0604020202020204" pitchFamily="34" charset="0"/>
                          <a:ea typeface="+mn-ea"/>
                          <a:cs typeface="Arial" panose="020B0604020202020204" pitchFamily="34" charset="0"/>
                        </a:rPr>
                        <a:t>Extensions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rgbClr val="005BAA"/>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1582667"/>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Maternity benefits </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Baby cover day 1</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Pre-Post natal Expenses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Covered</a:t>
                      </a:r>
                      <a:r>
                        <a:rPr lang="en-US" sz="12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 within Maternity limit</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489664"/>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OPD</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783066"/>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Dental and</a:t>
                      </a:r>
                      <a:r>
                        <a:rPr lang="en-US" sz="1200" b="1" kern="1200" baseline="0" dirty="0">
                          <a:solidFill>
                            <a:schemeClr val="tx1">
                              <a:lumMod val="65000"/>
                              <a:lumOff val="35000"/>
                            </a:schemeClr>
                          </a:solidFill>
                          <a:latin typeface="Arial" panose="020B0604020202020204" pitchFamily="34" charset="0"/>
                          <a:ea typeface="+mn-ea"/>
                          <a:cs typeface="Arial" panose="020B0604020202020204" pitchFamily="34" charset="0"/>
                        </a:rPr>
                        <a:t> Vision</a:t>
                      </a:r>
                      <a:endPar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 payment on Claims </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05092">
                <a:tc>
                  <a:txBody>
                    <a:bodyPr/>
                    <a:lstStyle/>
                    <a:p>
                      <a:pPr marL="0" marR="0" lvl="0" indent="0" algn="l" defTabSz="914400" rtl="0" eaLnBrk="1" fontAlgn="base" latinLnBrk="0" hangingPunct="1">
                        <a:lnSpc>
                          <a:spcPct val="100000"/>
                        </a:lnSpc>
                        <a:spcBef>
                          <a:spcPct val="20000"/>
                        </a:spcBef>
                        <a:spcAft>
                          <a:spcPct val="0"/>
                        </a:spcAft>
                        <a:buClr>
                          <a:srgbClr val="006699"/>
                        </a:buClr>
                        <a:buSzTx/>
                        <a:buFont typeface="Wingdings" pitchFamily="2" charset="2"/>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Ailment Capping</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91455" marR="91455"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980284"/>
                  </a:ext>
                </a:extLst>
              </a:tr>
            </a:tbl>
          </a:graphicData>
        </a:graphic>
      </p:graphicFrame>
      <p:sp>
        <p:nvSpPr>
          <p:cNvPr id="2" name="Rectangle 1">
            <a:extLst>
              <a:ext uri="{FF2B5EF4-FFF2-40B4-BE49-F238E27FC236}">
                <a16:creationId xmlns:a16="http://schemas.microsoft.com/office/drawing/2014/main" id="{DBE5F590-CE5B-47BA-B6B7-40A4B597EA6D}"/>
              </a:ext>
            </a:extLst>
          </p:cNvPr>
          <p:cNvSpPr/>
          <p:nvPr/>
        </p:nvSpPr>
        <p:spPr>
          <a:xfrm>
            <a:off x="2762250" y="2714625"/>
            <a:ext cx="793750" cy="1263598"/>
          </a:xfrm>
          <a:prstGeom prst="rect">
            <a:avLst/>
          </a:prstGeom>
          <a:solidFill>
            <a:srgbClr val="005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88710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36"/>
            <a:ext cx="12192000" cy="6858000"/>
          </a:xfrm>
          <a:prstGeom prst="rect">
            <a:avLst/>
          </a:prstGeom>
        </p:spPr>
        <p:style>
          <a:lnRef idx="2">
            <a:schemeClr val="dk1"/>
          </a:lnRef>
          <a:fillRef idx="1">
            <a:schemeClr val="lt1"/>
          </a:fillRef>
          <a:effectRef idx="0">
            <a:schemeClr val="dk1"/>
          </a:effectRef>
          <a:fontRef idx="minor">
            <a:schemeClr val="dk1"/>
          </a:fontRef>
        </p:style>
      </p:pic>
      <p:sp>
        <p:nvSpPr>
          <p:cNvPr id="2" name="Rectangle 1"/>
          <p:cNvSpPr/>
          <p:nvPr/>
        </p:nvSpPr>
        <p:spPr>
          <a:xfrm>
            <a:off x="981916" y="5842000"/>
            <a:ext cx="5876084" cy="548474"/>
          </a:xfrm>
          <a:prstGeom prst="rect">
            <a:avLst/>
          </a:prstGeom>
          <a:solidFill>
            <a:schemeClr val="bg1"/>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67549992"/>
              </p:ext>
            </p:extLst>
          </p:nvPr>
        </p:nvGraphicFramePr>
        <p:xfrm>
          <a:off x="981916" y="1498721"/>
          <a:ext cx="6224675" cy="4192485"/>
        </p:xfrm>
        <a:graphic>
          <a:graphicData uri="http://schemas.openxmlformats.org/drawingml/2006/table">
            <a:tbl>
              <a:tblPr firstRow="1" bandRow="1">
                <a:tableStyleId>{2D5ABB26-0587-4C30-8999-92F81FD0307C}</a:tableStyleId>
              </a:tblPr>
              <a:tblGrid>
                <a:gridCol w="2915418">
                  <a:extLst>
                    <a:ext uri="{9D8B030D-6E8A-4147-A177-3AD203B41FA5}">
                      <a16:colId xmlns:a16="http://schemas.microsoft.com/office/drawing/2014/main" val="2945946761"/>
                    </a:ext>
                  </a:extLst>
                </a:gridCol>
                <a:gridCol w="3309257">
                  <a:extLst>
                    <a:ext uri="{9D8B030D-6E8A-4147-A177-3AD203B41FA5}">
                      <a16:colId xmlns:a16="http://schemas.microsoft.com/office/drawing/2014/main" val="141968336"/>
                    </a:ext>
                  </a:extLst>
                </a:gridCol>
              </a:tblGrid>
              <a:tr h="37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Members</a:t>
                      </a:r>
                      <a:r>
                        <a:rPr lang="en-US" sz="1200" b="1" kern="1200" baseline="0" dirty="0">
                          <a:solidFill>
                            <a:schemeClr val="tx1">
                              <a:lumMod val="65000"/>
                              <a:lumOff val="35000"/>
                            </a:schemeClr>
                          </a:solidFill>
                          <a:latin typeface="Arial" panose="020B0604020202020204" pitchFamily="34" charset="0"/>
                          <a:ea typeface="+mn-ea"/>
                          <a:cs typeface="Arial" panose="020B0604020202020204" pitchFamily="34" charset="0"/>
                        </a:rPr>
                        <a:t> I</a:t>
                      </a: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nsured in a family</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1 + 3</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Employee and Spouse/Partner</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Children </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 (for the first 2 living Children can be covered) age restricted to 25 years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Parents, Parents-in-Law (Voluntary)</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Yes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Siblings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Others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Mid Term enrollment of existing Dependents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Not allowed</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236731"/>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Mid Term enrollment of New Joinees (New employees +their Dependents)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Allowed the employee has provided self + dependents on the date of joining</a:t>
                      </a:r>
                    </a:p>
                  </a:txBody>
                  <a:tcPr marL="100601" marR="100601"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606355"/>
                  </a:ext>
                </a:extLst>
              </a:tr>
              <a:tr h="205092">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Mid term enrollment of new dependents (Spouse/Children)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rPr>
                        <a:t>Date of such event - provided the employee raised the request to add new dependent (Spouse/Child) on the </a:t>
                      </a:r>
                      <a:r>
                        <a:rPr kumimoji="0" lang="en-US" sz="1200" b="0" i="0" u="none" strike="noStrike" cap="none" normalizeH="0" baseline="0" dirty="0" err="1">
                          <a:ln>
                            <a:noFill/>
                          </a:ln>
                          <a:solidFill>
                            <a:srgbClr val="595959"/>
                          </a:solidFill>
                          <a:effectLst/>
                          <a:latin typeface="Arial" panose="020B0604020202020204" pitchFamily="34" charset="0"/>
                          <a:cs typeface="Arial" panose="020B0604020202020204" pitchFamily="34" charset="0"/>
                        </a:rPr>
                        <a:t>SyngConnect</a:t>
                      </a:r>
                      <a:r>
                        <a:rPr kumimoji="0" lang="en-US" sz="1200" b="0" i="0" u="none" strike="noStrike" cap="none" normalizeH="0" baseline="0" dirty="0">
                          <a:ln>
                            <a:noFill/>
                          </a:ln>
                          <a:solidFill>
                            <a:srgbClr val="595959"/>
                          </a:solidFill>
                          <a:effectLst/>
                          <a:latin typeface="Arial" panose="020B0604020202020204" pitchFamily="34" charset="0"/>
                          <a:cs typeface="Arial" panose="020B0604020202020204" pitchFamily="34" charset="0"/>
                        </a:rPr>
                        <a:t> Portal / HR Solution center within 25 days from the date of marriage / birth</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100601" marR="100601"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277"/>
                  </a:ext>
                </a:extLst>
              </a:tr>
            </a:tbl>
          </a:graphicData>
        </a:graphic>
      </p:graphicFrame>
      <p:sp>
        <p:nvSpPr>
          <p:cNvPr id="17" name="PresentationTitle"/>
          <p:cNvSpPr txBox="1">
            <a:spLocks noChangeArrowheads="1"/>
          </p:cNvSpPr>
          <p:nvPr>
            <p:custDataLst>
              <p:tags r:id="rId1"/>
            </p:custDataLst>
          </p:nvPr>
        </p:nvSpPr>
        <p:spPr bwMode="gray">
          <a:xfrm>
            <a:off x="1087969" y="5971279"/>
            <a:ext cx="5562377" cy="153888"/>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2C77"/>
                </a:solidFill>
                <a:latin typeface="Arial" panose="020B0604020202020204" pitchFamily="34" charset="0"/>
                <a:cs typeface="Arial" panose="020B0604020202020204" pitchFamily="34" charset="0"/>
              </a:rPr>
              <a:t>Note: </a:t>
            </a:r>
            <a:r>
              <a:rPr lang="en-US" sz="1000" i="1" dirty="0">
                <a:solidFill>
                  <a:schemeClr val="tx1">
                    <a:lumMod val="65000"/>
                    <a:lumOff val="35000"/>
                  </a:schemeClr>
                </a:solidFill>
                <a:latin typeface="Arial" panose="020B0604020202020204" pitchFamily="34" charset="0"/>
                <a:cs typeface="Arial" panose="020B0604020202020204" pitchFamily="34" charset="0"/>
              </a:rPr>
              <a:t>only New born baby &amp; Newly wedded Spouse can be covered in midterm of the policy.</a:t>
            </a:r>
          </a:p>
        </p:txBody>
      </p:sp>
      <p:sp>
        <p:nvSpPr>
          <p:cNvPr id="9" name="PresentationTitle"/>
          <p:cNvSpPr txBox="1">
            <a:spLocks noChangeArrowheads="1"/>
          </p:cNvSpPr>
          <p:nvPr>
            <p:custDataLst>
              <p:tags r:id="rId2"/>
            </p:custDataLst>
          </p:nvPr>
        </p:nvSpPr>
        <p:spPr bwMode="gray">
          <a:xfrm>
            <a:off x="981916" y="742647"/>
            <a:ext cx="287001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Medical 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PresentationTitle"/>
          <p:cNvSpPr txBox="1">
            <a:spLocks noChangeArrowheads="1"/>
          </p:cNvSpPr>
          <p:nvPr>
            <p:custDataLst>
              <p:tags r:id="rId3"/>
            </p:custDataLst>
          </p:nvPr>
        </p:nvSpPr>
        <p:spPr bwMode="gray">
          <a:xfrm>
            <a:off x="3367727" y="742647"/>
            <a:ext cx="3609136"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Dependent Details</a:t>
            </a:r>
            <a:endParaRPr lang="en-GB" sz="2300" kern="0" dirty="0">
              <a:solidFill>
                <a:srgbClr val="005B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63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25403060"/>
              </p:ext>
            </p:extLst>
          </p:nvPr>
        </p:nvGraphicFramePr>
        <p:xfrm>
          <a:off x="981916" y="1203979"/>
          <a:ext cx="6133259" cy="786220"/>
        </p:xfrm>
        <a:graphic>
          <a:graphicData uri="http://schemas.openxmlformats.org/drawingml/2006/table">
            <a:tbl>
              <a:tblPr firstRow="1" bandRow="1">
                <a:tableStyleId>{2D5ABB26-0587-4C30-8999-92F81FD0307C}</a:tableStyleId>
              </a:tblPr>
              <a:tblGrid>
                <a:gridCol w="2189981">
                  <a:extLst>
                    <a:ext uri="{9D8B030D-6E8A-4147-A177-3AD203B41FA5}">
                      <a16:colId xmlns:a16="http://schemas.microsoft.com/office/drawing/2014/main" val="2945946761"/>
                    </a:ext>
                  </a:extLst>
                </a:gridCol>
                <a:gridCol w="3943278">
                  <a:extLst>
                    <a:ext uri="{9D8B030D-6E8A-4147-A177-3AD203B41FA5}">
                      <a16:colId xmlns:a16="http://schemas.microsoft.com/office/drawing/2014/main" val="3222845130"/>
                    </a:ext>
                  </a:extLst>
                </a:gridCol>
              </a:tblGrid>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Sum Insured</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Family Floater</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3516557666"/>
                  </a:ext>
                </a:extLst>
              </a:tr>
              <a:tr h="425520">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Employee + Spouse/Partner + 2 Dependent Children</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INR 5,00,000, 3,00,000</a:t>
                      </a:r>
                      <a:r>
                        <a:rPr lang="en-US" sz="1200" kern="1200" baseline="0" dirty="0">
                          <a:solidFill>
                            <a:schemeClr val="tx1">
                              <a:lumMod val="65000"/>
                              <a:lumOff val="35000"/>
                            </a:schemeClr>
                          </a:solidFill>
                          <a:latin typeface="Arial" panose="020B0604020202020204" pitchFamily="34" charset="0"/>
                          <a:ea typeface="+mn-ea"/>
                          <a:cs typeface="Arial" panose="020B0604020202020204" pitchFamily="34" charset="0"/>
                        </a:rPr>
                        <a:t> and 2,</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00,000</a:t>
                      </a:r>
                      <a:r>
                        <a:rPr lang="en-US" sz="1200"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per family </a:t>
                      </a:r>
                    </a:p>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(Based on Levels &amp; Designations)</a:t>
                      </a:r>
                      <a:endPar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202758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72307687"/>
              </p:ext>
            </p:extLst>
          </p:nvPr>
        </p:nvGraphicFramePr>
        <p:xfrm>
          <a:off x="981916" y="3615844"/>
          <a:ext cx="6133257" cy="980710"/>
        </p:xfrm>
        <a:graphic>
          <a:graphicData uri="http://schemas.openxmlformats.org/drawingml/2006/table">
            <a:tbl>
              <a:tblPr firstRow="1" bandRow="1">
                <a:tableStyleId>{2D5ABB26-0587-4C30-8999-92F81FD0307C}</a:tableStyleId>
              </a:tblPr>
              <a:tblGrid>
                <a:gridCol w="2148646">
                  <a:extLst>
                    <a:ext uri="{9D8B030D-6E8A-4147-A177-3AD203B41FA5}">
                      <a16:colId xmlns:a16="http://schemas.microsoft.com/office/drawing/2014/main" val="2945946761"/>
                    </a:ext>
                  </a:extLst>
                </a:gridCol>
                <a:gridCol w="3984611">
                  <a:extLst>
                    <a:ext uri="{9D8B030D-6E8A-4147-A177-3AD203B41FA5}">
                      <a16:colId xmlns:a16="http://schemas.microsoft.com/office/drawing/2014/main" val="3222845130"/>
                    </a:ext>
                  </a:extLst>
                </a:gridCol>
              </a:tblGrid>
              <a:tr h="331568">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Room Rent Eligibility</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Applicable</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4161140946"/>
                  </a:ext>
                </a:extLst>
              </a:tr>
              <a:tr h="453039">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**Room rent including Nursing , resident doctor and related charges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Normal: As Mentioned Below</a:t>
                      </a:r>
                    </a:p>
                    <a:p>
                      <a:pPr marL="171450" marR="0" lvl="0" indent="-171450" algn="l" defTabSz="11049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ICU : As Actuals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11781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306127976"/>
              </p:ext>
            </p:extLst>
          </p:nvPr>
        </p:nvGraphicFramePr>
        <p:xfrm>
          <a:off x="981914" y="2051084"/>
          <a:ext cx="6133259" cy="749644"/>
        </p:xfrm>
        <a:graphic>
          <a:graphicData uri="http://schemas.openxmlformats.org/drawingml/2006/table">
            <a:tbl>
              <a:tblPr firstRow="1" bandRow="1">
                <a:tableStyleId>{2D5ABB26-0587-4C30-8999-92F81FD0307C}</a:tableStyleId>
              </a:tblPr>
              <a:tblGrid>
                <a:gridCol w="2181715">
                  <a:extLst>
                    <a:ext uri="{9D8B030D-6E8A-4147-A177-3AD203B41FA5}">
                      <a16:colId xmlns:a16="http://schemas.microsoft.com/office/drawing/2014/main" val="2945946761"/>
                    </a:ext>
                  </a:extLst>
                </a:gridCol>
                <a:gridCol w="3951544">
                  <a:extLst>
                    <a:ext uri="{9D8B030D-6E8A-4147-A177-3AD203B41FA5}">
                      <a16:colId xmlns:a16="http://schemas.microsoft.com/office/drawing/2014/main" val="3222845130"/>
                    </a:ext>
                  </a:extLst>
                </a:gridCol>
              </a:tblGrid>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Co-payment on claims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Applicable</a:t>
                      </a: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1409930620"/>
                  </a:ext>
                </a:extLst>
              </a:tr>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Employee, Spouse/Partner, Children </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10% Co-Pay, on all the Claims</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bl>
          </a:graphicData>
        </a:graphic>
      </p:graphicFrame>
      <p:sp>
        <p:nvSpPr>
          <p:cNvPr id="9" name="PresentationTitle"/>
          <p:cNvSpPr txBox="1">
            <a:spLocks noChangeArrowheads="1"/>
          </p:cNvSpPr>
          <p:nvPr>
            <p:custDataLst>
              <p:tags r:id="rId1"/>
            </p:custDataLst>
          </p:nvPr>
        </p:nvSpPr>
        <p:spPr bwMode="gray">
          <a:xfrm>
            <a:off x="981916" y="544420"/>
            <a:ext cx="287001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Medical 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PresentationTitle"/>
          <p:cNvSpPr txBox="1">
            <a:spLocks noChangeArrowheads="1"/>
          </p:cNvSpPr>
          <p:nvPr>
            <p:custDataLst>
              <p:tags r:id="rId2"/>
            </p:custDataLst>
          </p:nvPr>
        </p:nvSpPr>
        <p:spPr bwMode="gray">
          <a:xfrm>
            <a:off x="3456526" y="544420"/>
            <a:ext cx="2616470"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Coverage</a:t>
            </a:r>
            <a:r>
              <a:rPr lang="en-US" sz="2300" kern="0" dirty="0">
                <a:solidFill>
                  <a:srgbClr val="0563C1"/>
                </a:solidFill>
                <a:latin typeface="Arial" panose="020B0604020202020204" pitchFamily="34" charset="0"/>
                <a:cs typeface="Arial" panose="020B0604020202020204" pitchFamily="34" charset="0"/>
              </a:rPr>
              <a:t> </a:t>
            </a:r>
            <a:r>
              <a:rPr lang="en-US" sz="2300" kern="0" dirty="0">
                <a:solidFill>
                  <a:srgbClr val="005BAA"/>
                </a:solidFill>
                <a:latin typeface="Arial" panose="020B0604020202020204" pitchFamily="34" charset="0"/>
                <a:cs typeface="Arial" panose="020B0604020202020204" pitchFamily="34" charset="0"/>
              </a:rPr>
              <a:t>Levels</a:t>
            </a:r>
          </a:p>
        </p:txBody>
      </p:sp>
      <p:graphicFrame>
        <p:nvGraphicFramePr>
          <p:cNvPr id="2" name="Table 1"/>
          <p:cNvGraphicFramePr>
            <a:graphicFrameLocks noGrp="1"/>
          </p:cNvGraphicFramePr>
          <p:nvPr>
            <p:extLst>
              <p:ext uri="{D42A27DB-BD31-4B8C-83A1-F6EECF244321}">
                <p14:modId xmlns:p14="http://schemas.microsoft.com/office/powerpoint/2010/main" val="1598006176"/>
              </p:ext>
            </p:extLst>
          </p:nvPr>
        </p:nvGraphicFramePr>
        <p:xfrm>
          <a:off x="981916" y="4835525"/>
          <a:ext cx="6133257" cy="1122230"/>
        </p:xfrm>
        <a:graphic>
          <a:graphicData uri="http://schemas.openxmlformats.org/drawingml/2006/table">
            <a:tbl>
              <a:tblPr firstRow="1" firstCol="1" bandRow="1"/>
              <a:tblGrid>
                <a:gridCol w="2013063">
                  <a:extLst>
                    <a:ext uri="{9D8B030D-6E8A-4147-A177-3AD203B41FA5}">
                      <a16:colId xmlns:a16="http://schemas.microsoft.com/office/drawing/2014/main" val="3623054628"/>
                    </a:ext>
                  </a:extLst>
                </a:gridCol>
                <a:gridCol w="2013063">
                  <a:extLst>
                    <a:ext uri="{9D8B030D-6E8A-4147-A177-3AD203B41FA5}">
                      <a16:colId xmlns:a16="http://schemas.microsoft.com/office/drawing/2014/main" val="1078376350"/>
                    </a:ext>
                  </a:extLst>
                </a:gridCol>
                <a:gridCol w="2107131">
                  <a:extLst>
                    <a:ext uri="{9D8B030D-6E8A-4147-A177-3AD203B41FA5}">
                      <a16:colId xmlns:a16="http://schemas.microsoft.com/office/drawing/2014/main" val="854203557"/>
                    </a:ext>
                  </a:extLst>
                </a:gridCol>
              </a:tblGrid>
              <a:tr h="288809">
                <a:tc>
                  <a:txBody>
                    <a:bodyPr/>
                    <a:lstStyle/>
                    <a:p>
                      <a:pPr lvl="0"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Level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lvl="0"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Sum insured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lvl="0"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Room Rent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extLst>
                  <a:ext uri="{0D108BD9-81ED-4DB2-BD59-A6C34878D82A}">
                    <a16:rowId xmlns:a16="http://schemas.microsoft.com/office/drawing/2014/main" val="4245356776"/>
                  </a:ext>
                </a:extLst>
              </a:tr>
              <a:tr h="277807">
                <a:tc>
                  <a:txBody>
                    <a:bodyPr/>
                    <a:lstStyle/>
                    <a:p>
                      <a:pPr lvl="0" algn="ctr" rtl="0" fontAlgn="ctr"/>
                      <a:r>
                        <a:rPr lang="en-IN" sz="1200" b="0" i="0" u="none" strike="noStrike" kern="1200" dirty="0">
                          <a:solidFill>
                            <a:srgbClr val="595959"/>
                          </a:solidFill>
                          <a:effectLst/>
                          <a:latin typeface="Arial" panose="020B0604020202020204" pitchFamily="34" charset="0"/>
                          <a:ea typeface="+mn-ea"/>
                          <a:cs typeface="Arial" panose="020B0604020202020204" pitchFamily="34" charset="0"/>
                        </a:rPr>
                        <a:t>Category A-   1 to 4</a:t>
                      </a:r>
                      <a:endParaRPr lang="en-US"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595959"/>
                          </a:solidFill>
                          <a:effectLst/>
                          <a:latin typeface="Arial" panose="020B0604020202020204" pitchFamily="34" charset="0"/>
                          <a:cs typeface="Arial" panose="020B0604020202020204" pitchFamily="34" charset="0"/>
                        </a:rPr>
                        <a:t>INR 5,00,000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02582"/>
                  </a:ext>
                </a:extLst>
              </a:tr>
              <a:tr h="277807">
                <a:tc>
                  <a:txBody>
                    <a:bodyPr/>
                    <a:lstStyle/>
                    <a:p>
                      <a:pPr lvl="0" algn="ctr" rtl="0" fontAlgn="ctr"/>
                      <a:r>
                        <a:rPr lang="en-IN" sz="1200" b="0" i="0" u="none" strike="noStrike" kern="1200" dirty="0">
                          <a:solidFill>
                            <a:srgbClr val="595959"/>
                          </a:solidFill>
                          <a:effectLst/>
                          <a:latin typeface="Arial" panose="020B0604020202020204" pitchFamily="34" charset="0"/>
                          <a:ea typeface="+mn-ea"/>
                          <a:cs typeface="Arial" panose="020B0604020202020204" pitchFamily="34" charset="0"/>
                        </a:rPr>
                        <a:t>Category B-  5 to 8</a:t>
                      </a:r>
                      <a:endParaRPr lang="en-US" sz="120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3.00,000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050838"/>
                  </a:ext>
                </a:extLst>
              </a:tr>
              <a:tr h="27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200" b="0" i="0" u="none" strike="noStrike" kern="1200" dirty="0">
                          <a:solidFill>
                            <a:srgbClr val="595959"/>
                          </a:solidFill>
                          <a:effectLst/>
                          <a:latin typeface="Arial" panose="020B0604020202020204" pitchFamily="34" charset="0"/>
                          <a:ea typeface="+mn-ea"/>
                          <a:cs typeface="Arial" panose="020B0604020202020204" pitchFamily="34" charset="0"/>
                        </a:rPr>
                        <a:t> Category C -  9 to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2,00,000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rtl="0" fontAlgn="ctr"/>
                      <a:r>
                        <a:rPr lang="en-US" sz="1200" b="0" i="0" u="none" strike="noStrike" dirty="0">
                          <a:solidFill>
                            <a:srgbClr val="595959"/>
                          </a:solidFill>
                          <a:effectLst/>
                          <a:latin typeface="Arial" panose="020B0604020202020204" pitchFamily="34" charset="0"/>
                          <a:cs typeface="Arial" panose="020B0604020202020204" pitchFamily="34" charset="0"/>
                        </a:rPr>
                        <a:t>INR 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61046"/>
                  </a:ext>
                </a:extLst>
              </a:tr>
            </a:tbl>
          </a:graphicData>
        </a:graphic>
      </p:graphicFrame>
      <p:sp>
        <p:nvSpPr>
          <p:cNvPr id="12" name="object 4"/>
          <p:cNvSpPr txBox="1">
            <a:spLocks noGrp="1"/>
          </p:cNvSpPr>
          <p:nvPr>
            <p:ph sz="half" idx="4294967295"/>
          </p:nvPr>
        </p:nvSpPr>
        <p:spPr>
          <a:xfrm>
            <a:off x="986911" y="6036428"/>
            <a:ext cx="5730036" cy="559127"/>
          </a:xfrm>
          <a:prstGeom prst="rect">
            <a:avLst/>
          </a:prstGeom>
        </p:spPr>
        <p:txBody>
          <a:bodyPr vert="horz" wrap="square" lIns="0" tIns="0" rIns="0" bIns="0" rtlCol="0" anchor="ctr">
            <a:spAutoFit/>
          </a:bodyPr>
          <a:lstStyle/>
          <a:p>
            <a:pPr marL="12700" marR="5080" indent="0">
              <a:lnSpc>
                <a:spcPct val="100000"/>
              </a:lnSpc>
              <a:spcBef>
                <a:spcPts val="400"/>
              </a:spcBef>
              <a:buNone/>
            </a:pPr>
            <a:r>
              <a:rPr lang="en-US" sz="1100" b="1" i="1" dirty="0">
                <a:solidFill>
                  <a:srgbClr val="005BAA"/>
                </a:solidFill>
                <a:latin typeface="Arial" panose="020B0604020202020204" pitchFamily="34" charset="0"/>
                <a:cs typeface="Arial" panose="020B0604020202020204" pitchFamily="34" charset="0"/>
              </a:rPr>
              <a:t>Note</a:t>
            </a:r>
            <a:r>
              <a:rPr lang="en-US" sz="1100" b="1" i="1" dirty="0">
                <a:solidFill>
                  <a:srgbClr val="002C77"/>
                </a:solidFill>
                <a:latin typeface="Arial" panose="020B0604020202020204" pitchFamily="34" charset="0"/>
                <a:cs typeface="Arial" panose="020B0604020202020204" pitchFamily="34" charset="0"/>
              </a:rPr>
              <a:t>:</a:t>
            </a:r>
            <a:endParaRPr lang="en-US" sz="1100" dirty="0">
              <a:solidFill>
                <a:srgbClr val="002C77"/>
              </a:solidFill>
              <a:latin typeface="Arial" panose="020B0604020202020204" pitchFamily="34" charset="0"/>
              <a:cs typeface="Arial" panose="020B0604020202020204" pitchFamily="34" charset="0"/>
            </a:endParaRPr>
          </a:p>
          <a:p>
            <a:pPr marL="12700" marR="5080" indent="0">
              <a:lnSpc>
                <a:spcPct val="100000"/>
              </a:lnSpc>
              <a:spcBef>
                <a:spcPts val="400"/>
              </a:spcBef>
              <a:buNone/>
            </a:pPr>
            <a:r>
              <a:rPr lang="en-US" sz="1100" i="1" dirty="0">
                <a:solidFill>
                  <a:srgbClr val="595959"/>
                </a:solidFill>
                <a:latin typeface="Arial" panose="020B0604020202020204" pitchFamily="34" charset="0"/>
                <a:cs typeface="Arial" panose="020B0604020202020204" pitchFamily="34" charset="0"/>
              </a:rPr>
              <a:t>Room rent proportionate deduction is applicable for all claims, the difference amount will be paid by employees</a:t>
            </a:r>
          </a:p>
        </p:txBody>
      </p:sp>
      <p:graphicFrame>
        <p:nvGraphicFramePr>
          <p:cNvPr id="13" name="Table 12"/>
          <p:cNvGraphicFramePr>
            <a:graphicFrameLocks noGrp="1"/>
          </p:cNvGraphicFramePr>
          <p:nvPr>
            <p:extLst>
              <p:ext uri="{D42A27DB-BD31-4B8C-83A1-F6EECF244321}">
                <p14:modId xmlns:p14="http://schemas.microsoft.com/office/powerpoint/2010/main" val="450877205"/>
              </p:ext>
            </p:extLst>
          </p:nvPr>
        </p:nvGraphicFramePr>
        <p:xfrm>
          <a:off x="981916" y="2785725"/>
          <a:ext cx="6133257" cy="708902"/>
        </p:xfrm>
        <a:graphic>
          <a:graphicData uri="http://schemas.openxmlformats.org/drawingml/2006/table">
            <a:tbl>
              <a:tblPr firstRow="1" bandRow="1">
                <a:tableStyleId>{2D5ABB26-0587-4C30-8999-92F81FD0307C}</a:tableStyleId>
              </a:tblPr>
              <a:tblGrid>
                <a:gridCol w="2173446">
                  <a:extLst>
                    <a:ext uri="{9D8B030D-6E8A-4147-A177-3AD203B41FA5}">
                      <a16:colId xmlns:a16="http://schemas.microsoft.com/office/drawing/2014/main" val="2945946761"/>
                    </a:ext>
                  </a:extLst>
                </a:gridCol>
                <a:gridCol w="3959811">
                  <a:extLst>
                    <a:ext uri="{9D8B030D-6E8A-4147-A177-3AD203B41FA5}">
                      <a16:colId xmlns:a16="http://schemas.microsoft.com/office/drawing/2014/main" val="3222845130"/>
                    </a:ext>
                  </a:extLst>
                </a:gridCol>
              </a:tblGrid>
              <a:tr h="275346">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Aliment Capping</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Family Floater</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3516557666"/>
                  </a:ext>
                </a:extLst>
              </a:tr>
              <a:tr h="425520">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Cataract</a:t>
                      </a: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lang="en-US" sz="1200" kern="1200" dirty="0">
                          <a:solidFill>
                            <a:schemeClr val="tx1">
                              <a:lumMod val="65000"/>
                              <a:lumOff val="35000"/>
                            </a:schemeClr>
                          </a:solidFill>
                          <a:latin typeface="Arial" panose="020B0604020202020204" pitchFamily="34" charset="0"/>
                          <a:ea typeface="+mn-ea"/>
                          <a:cs typeface="Arial" panose="020B0604020202020204" pitchFamily="34" charset="0"/>
                        </a:rPr>
                        <a:t>INR 25,000 per Eye</a:t>
                      </a:r>
                      <a:endParaRPr kumimoji="0" lang="en-US" sz="12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a:txBody>
                  <a:tcPr marL="100510" marR="100510" marT="50251" marB="502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2027581"/>
                  </a:ext>
                </a:extLst>
              </a:tr>
            </a:tbl>
          </a:graphicData>
        </a:graphic>
      </p:graphicFrame>
      <p:pic>
        <p:nvPicPr>
          <p:cNvPr id="14" name="Picture Placeholder 7">
            <a:extLst>
              <a:ext uri="{FF2B5EF4-FFF2-40B4-BE49-F238E27FC236}">
                <a16:creationId xmlns:a16="http://schemas.microsoft.com/office/drawing/2014/main" id="{A7CB230F-0EA4-434A-B8B3-D2296BE9614B}"/>
              </a:ext>
            </a:extLst>
          </p:cNvPr>
          <p:cNvPicPr>
            <a:picLocks noChangeAspect="1"/>
          </p:cNvPicPr>
          <p:nvPr/>
        </p:nvPicPr>
        <p:blipFill rotWithShape="1">
          <a:blip r:embed="rId4">
            <a:extLst>
              <a:ext uri="{28A0092B-C50C-407E-A947-70E740481C1C}">
                <a14:useLocalDpi xmlns:a14="http://schemas.microsoft.com/office/drawing/2010/main" val="0"/>
              </a:ext>
            </a:extLst>
          </a:blip>
          <a:srcRect l="24522" r="28900"/>
          <a:stretch/>
        </p:blipFill>
        <p:spPr>
          <a:xfrm>
            <a:off x="7404652" y="7272"/>
            <a:ext cx="4787348" cy="6849394"/>
          </a:xfrm>
          <a:prstGeom prst="rect">
            <a:avLst/>
          </a:prstGeom>
        </p:spPr>
      </p:pic>
    </p:spTree>
    <p:extLst>
      <p:ext uri="{BB962C8B-B14F-4D97-AF65-F5344CB8AC3E}">
        <p14:creationId xmlns:p14="http://schemas.microsoft.com/office/powerpoint/2010/main" val="189397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resentationTitle"/>
          <p:cNvSpPr txBox="1">
            <a:spLocks noChangeArrowheads="1"/>
          </p:cNvSpPr>
          <p:nvPr>
            <p:custDataLst>
              <p:tags r:id="rId1"/>
            </p:custDataLst>
          </p:nvPr>
        </p:nvSpPr>
        <p:spPr bwMode="gray">
          <a:xfrm>
            <a:off x="495298" y="403931"/>
            <a:ext cx="5802636"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Co-payment &amp; Proportionate Calculations`</a:t>
            </a:r>
          </a:p>
        </p:txBody>
      </p:sp>
      <p:graphicFrame>
        <p:nvGraphicFramePr>
          <p:cNvPr id="10" name="Table 9"/>
          <p:cNvGraphicFramePr>
            <a:graphicFrameLocks noGrp="1"/>
          </p:cNvGraphicFramePr>
          <p:nvPr>
            <p:extLst>
              <p:ext uri="{D42A27DB-BD31-4B8C-83A1-F6EECF244321}">
                <p14:modId xmlns:p14="http://schemas.microsoft.com/office/powerpoint/2010/main" val="3848880328"/>
              </p:ext>
            </p:extLst>
          </p:nvPr>
        </p:nvGraphicFramePr>
        <p:xfrm>
          <a:off x="555626" y="1619250"/>
          <a:ext cx="6330951" cy="4827600"/>
        </p:xfrm>
        <a:graphic>
          <a:graphicData uri="http://schemas.openxmlformats.org/drawingml/2006/table">
            <a:tbl>
              <a:tblPr firstRow="1" firstCol="1" bandRow="1">
                <a:tableStyleId>{5C22544A-7EE6-4342-B048-85BDC9FD1C3A}</a:tableStyleId>
              </a:tblPr>
              <a:tblGrid>
                <a:gridCol w="4217747">
                  <a:extLst>
                    <a:ext uri="{9D8B030D-6E8A-4147-A177-3AD203B41FA5}">
                      <a16:colId xmlns:a16="http://schemas.microsoft.com/office/drawing/2014/main" val="20000"/>
                    </a:ext>
                  </a:extLst>
                </a:gridCol>
                <a:gridCol w="1027733">
                  <a:extLst>
                    <a:ext uri="{9D8B030D-6E8A-4147-A177-3AD203B41FA5}">
                      <a16:colId xmlns:a16="http://schemas.microsoft.com/office/drawing/2014/main" val="20001"/>
                    </a:ext>
                  </a:extLst>
                </a:gridCol>
                <a:gridCol w="1085471">
                  <a:extLst>
                    <a:ext uri="{9D8B030D-6E8A-4147-A177-3AD203B41FA5}">
                      <a16:colId xmlns:a16="http://schemas.microsoft.com/office/drawing/2014/main" val="20002"/>
                    </a:ext>
                  </a:extLst>
                </a:gridCol>
              </a:tblGrid>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Eligible room rent</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4,000</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A</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Actual room rent</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8,000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B</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 of expenses allowed</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50%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A/B</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Total claimed amount</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1,00,000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C</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Non-Medical expenses to be borne by employee</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1,000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D</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Eligible total claim amount</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99,000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E</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Eligible amount after  proportionate room rent deduction clause</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49,500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F (50% of E)</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50% of E to be borne by employee due to room rent clause (E-F)</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49,500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G</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10% co-pay on eligible claimed amount to be borne by employee( F*10%)</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4,950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H</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Total to be borne by employee (D+G+H)</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55,450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I</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Insurance claim settlement  (C-I)</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44,550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661" marR="8661" marT="8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J</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02300">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Note : I + J =C</a:t>
                      </a:r>
                      <a:endParaRPr kumimoji="0" lang="en-US" sz="11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62365" marR="62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AA"/>
                    </a:solidFill>
                  </a:tcPr>
                </a:tc>
                <a:tc gridSpan="2">
                  <a:txBody>
                    <a:bodyPr/>
                    <a:lstStyle/>
                    <a:p>
                      <a:pPr marL="0" marR="0" lvl="0" indent="0" algn="ctr" defTabSz="1104900" rtl="0" eaLnBrk="1" fontAlgn="base" latinLnBrk="0" hangingPunct="1">
                        <a:lnSpc>
                          <a:spcPct val="100000"/>
                        </a:lnSpc>
                        <a:spcBef>
                          <a:spcPct val="20000"/>
                        </a:spcBef>
                        <a:spcAft>
                          <a:spcPct val="0"/>
                        </a:spcAft>
                        <a:buClrTx/>
                        <a:buSzTx/>
                        <a:buFontTx/>
                        <a:buNone/>
                        <a:tabLst/>
                      </a:pPr>
                      <a:r>
                        <a:rPr kumimoji="0" lang="en-US" sz="1100" b="0" u="none" strike="noStrike" kern="1200"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rPr>
                        <a:t>1,00,000</a:t>
                      </a:r>
                      <a:endParaRPr kumimoji="0" lang="en-US" sz="11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83142" marR="83142" marT="41571" marB="4157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06181241"/>
              </p:ext>
            </p:extLst>
          </p:nvPr>
        </p:nvGraphicFramePr>
        <p:xfrm>
          <a:off x="555625" y="1209228"/>
          <a:ext cx="6330952" cy="394147"/>
        </p:xfrm>
        <a:graphic>
          <a:graphicData uri="http://schemas.openxmlformats.org/drawingml/2006/table">
            <a:tbl>
              <a:tblPr firstRow="1" bandRow="1">
                <a:tableStyleId>{2D5ABB26-0587-4C30-8999-92F81FD0307C}</a:tableStyleId>
              </a:tblPr>
              <a:tblGrid>
                <a:gridCol w="4229296">
                  <a:extLst>
                    <a:ext uri="{9D8B030D-6E8A-4147-A177-3AD203B41FA5}">
                      <a16:colId xmlns:a16="http://schemas.microsoft.com/office/drawing/2014/main" val="3558053540"/>
                    </a:ext>
                  </a:extLst>
                </a:gridCol>
                <a:gridCol w="1016186">
                  <a:extLst>
                    <a:ext uri="{9D8B030D-6E8A-4147-A177-3AD203B41FA5}">
                      <a16:colId xmlns:a16="http://schemas.microsoft.com/office/drawing/2014/main" val="987698735"/>
                    </a:ext>
                  </a:extLst>
                </a:gridCol>
                <a:gridCol w="1085470">
                  <a:extLst>
                    <a:ext uri="{9D8B030D-6E8A-4147-A177-3AD203B41FA5}">
                      <a16:colId xmlns:a16="http://schemas.microsoft.com/office/drawing/2014/main" val="1786693431"/>
                    </a:ext>
                  </a:extLst>
                </a:gridCol>
              </a:tblGrid>
              <a:tr h="394147">
                <a:tc>
                  <a:txBody>
                    <a:bodyPr/>
                    <a:lstStyle/>
                    <a:p>
                      <a:pPr marL="12700">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Particulars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Amount</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Reference</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95401154"/>
                  </a:ext>
                </a:extLst>
              </a:tr>
            </a:tbl>
          </a:graphicData>
        </a:graphic>
      </p:graphicFrame>
    </p:spTree>
    <p:extLst>
      <p:ext uri="{BB962C8B-B14F-4D97-AF65-F5344CB8AC3E}">
        <p14:creationId xmlns:p14="http://schemas.microsoft.com/office/powerpoint/2010/main" val="67635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860459516"/>
              </p:ext>
            </p:extLst>
          </p:nvPr>
        </p:nvGraphicFramePr>
        <p:xfrm>
          <a:off x="147782" y="1534345"/>
          <a:ext cx="6400800" cy="1780664"/>
        </p:xfrm>
        <a:graphic>
          <a:graphicData uri="http://schemas.openxmlformats.org/drawingml/2006/table">
            <a:tbl>
              <a:tblPr firstRow="1" bandRow="1">
                <a:tableStyleId>{2D5ABB26-0587-4C30-8999-92F81FD0307C}</a:tableStyleId>
              </a:tblPr>
              <a:tblGrid>
                <a:gridCol w="2757840">
                  <a:extLst>
                    <a:ext uri="{9D8B030D-6E8A-4147-A177-3AD203B41FA5}">
                      <a16:colId xmlns:a16="http://schemas.microsoft.com/office/drawing/2014/main" val="2945946761"/>
                    </a:ext>
                  </a:extLst>
                </a:gridCol>
                <a:gridCol w="3642960">
                  <a:extLst>
                    <a:ext uri="{9D8B030D-6E8A-4147-A177-3AD203B41FA5}">
                      <a16:colId xmlns:a16="http://schemas.microsoft.com/office/drawing/2014/main" val="3222845130"/>
                    </a:ext>
                  </a:extLst>
                </a:gridCol>
              </a:tblGrid>
              <a:tr h="252181">
                <a:tc>
                  <a:txBody>
                    <a:bodyPr/>
                    <a:lstStyle/>
                    <a:p>
                      <a:pPr marL="12700" algn="l">
                        <a:lnSpc>
                          <a:spcPct val="100000"/>
                        </a:lnSpc>
                      </a:pPr>
                      <a:r>
                        <a:rPr kumimoji="0" lang="en-US" sz="12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Benefit Details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endParaRPr kumimoji="0" 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1409930620"/>
                  </a:ext>
                </a:extLst>
              </a:tr>
              <a:tr h="252181">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For Normal Delivery</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INR 50,000 within the Floater Sum Insured</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323568">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For C-section / Cesaerean Delivery</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INR 50,000 within the Floater Sum Insured</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236731"/>
                  </a:ext>
                </a:extLst>
              </a:tr>
              <a:tr h="323568">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Restriction on number of children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Maximum of  2 Children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0738921"/>
                  </a:ext>
                </a:extLst>
              </a:tr>
              <a:tr h="252181">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9 Month waiting period</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Waived off</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8317755"/>
                  </a:ext>
                </a:extLst>
              </a:tr>
              <a:tr h="257757">
                <a:tc>
                  <a:txBody>
                    <a:bodyPr/>
                    <a:lstStyle/>
                    <a:p>
                      <a:pPr marL="0" marR="0" lvl="0" indent="0" algn="l" defTabSz="11049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Pre-Post Natal Expenses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049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Covered within maternity limit</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450349"/>
                  </a:ext>
                </a:extLst>
              </a:tr>
            </a:tbl>
          </a:graphicData>
        </a:graphic>
      </p:graphicFrame>
      <p:sp>
        <p:nvSpPr>
          <p:cNvPr id="9" name="PresentationTitle"/>
          <p:cNvSpPr txBox="1">
            <a:spLocks noChangeArrowheads="1"/>
          </p:cNvSpPr>
          <p:nvPr>
            <p:custDataLst>
              <p:tags r:id="rId1"/>
            </p:custDataLst>
          </p:nvPr>
        </p:nvSpPr>
        <p:spPr bwMode="gray">
          <a:xfrm>
            <a:off x="2498554" y="677385"/>
            <a:ext cx="2832518"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Maternity Benefits</a:t>
            </a:r>
          </a:p>
        </p:txBody>
      </p:sp>
      <p:sp>
        <p:nvSpPr>
          <p:cNvPr id="11" name="PresentationTitle"/>
          <p:cNvSpPr txBox="1">
            <a:spLocks noChangeArrowheads="1"/>
          </p:cNvSpPr>
          <p:nvPr>
            <p:custDataLst>
              <p:tags r:id="rId2"/>
            </p:custDataLst>
          </p:nvPr>
        </p:nvSpPr>
        <p:spPr bwMode="gray">
          <a:xfrm>
            <a:off x="168626" y="668148"/>
            <a:ext cx="2380199"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Medical 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object 4"/>
          <p:cNvSpPr txBox="1">
            <a:spLocks noGrp="1"/>
          </p:cNvSpPr>
          <p:nvPr>
            <p:ph sz="half" idx="4294967295"/>
          </p:nvPr>
        </p:nvSpPr>
        <p:spPr>
          <a:xfrm>
            <a:off x="175464" y="3816752"/>
            <a:ext cx="5907836" cy="1446550"/>
          </a:xfrm>
          <a:prstGeom prst="rect">
            <a:avLst/>
          </a:prstGeom>
        </p:spPr>
        <p:txBody>
          <a:bodyPr vert="horz" wrap="square" lIns="0" tIns="0" rIns="0" bIns="0" rtlCol="0">
            <a:spAutoFit/>
          </a:bodyPr>
          <a:lstStyle/>
          <a:p>
            <a:pPr marL="184150" marR="5080" indent="-171450">
              <a:lnSpc>
                <a:spcPct val="100000"/>
              </a:lnSpc>
              <a:spcBef>
                <a:spcPts val="400"/>
              </a:spcBef>
            </a:pPr>
            <a:r>
              <a:rPr lang="en-US" sz="1200" dirty="0">
                <a:solidFill>
                  <a:srgbClr val="595959"/>
                </a:solidFill>
                <a:latin typeface="Arial" panose="020B0604020202020204" pitchFamily="34" charset="0"/>
                <a:cs typeface="Arial" panose="020B0604020202020204" pitchFamily="34" charset="0"/>
              </a:rPr>
              <a:t>These benefits are admissible in case of hospitalization in India</a:t>
            </a:r>
          </a:p>
          <a:p>
            <a:pPr marL="184150" marR="5080" indent="-171450">
              <a:lnSpc>
                <a:spcPct val="100000"/>
              </a:lnSpc>
              <a:spcBef>
                <a:spcPts val="400"/>
              </a:spcBef>
            </a:pPr>
            <a:r>
              <a:rPr lang="en-US" sz="1200" dirty="0">
                <a:solidFill>
                  <a:srgbClr val="595959"/>
                </a:solidFill>
                <a:latin typeface="Arial" panose="020B0604020202020204" pitchFamily="34" charset="0"/>
                <a:cs typeface="Arial" panose="020B0604020202020204" pitchFamily="34" charset="0"/>
              </a:rPr>
              <a:t>Covers only first two events during the entire lifetime. Those who already had two or more events (maternity/maternity related) will not be eligible for this benefit</a:t>
            </a:r>
          </a:p>
          <a:p>
            <a:pPr marL="184150" marR="5080" indent="-171450">
              <a:lnSpc>
                <a:spcPct val="100000"/>
              </a:lnSpc>
              <a:spcBef>
                <a:spcPts val="400"/>
              </a:spcBef>
            </a:pPr>
            <a:r>
              <a:rPr lang="en-US" sz="1200" dirty="0">
                <a:solidFill>
                  <a:srgbClr val="595959"/>
                </a:solidFill>
                <a:latin typeface="Arial" panose="020B0604020202020204" pitchFamily="34" charset="0"/>
                <a:cs typeface="Arial" panose="020B0604020202020204" pitchFamily="34" charset="0"/>
              </a:rPr>
              <a:t>Expenses incurred in connection with voluntary medical termination of pregnancy are not covered</a:t>
            </a:r>
          </a:p>
          <a:p>
            <a:pPr marL="184150" marR="5080" indent="-171450">
              <a:lnSpc>
                <a:spcPct val="100000"/>
              </a:lnSpc>
              <a:spcBef>
                <a:spcPts val="400"/>
              </a:spcBef>
            </a:pPr>
            <a:r>
              <a:rPr lang="en-US" sz="1200" dirty="0">
                <a:solidFill>
                  <a:srgbClr val="595959"/>
                </a:solidFill>
                <a:latin typeface="Arial" panose="020B0604020202020204" pitchFamily="34" charset="0"/>
                <a:cs typeface="Arial" panose="020B0604020202020204" pitchFamily="34" charset="0"/>
              </a:rPr>
              <a:t>Any complication arising related to pregnancy can be payable within the mentioned maternity sublimit and subject to the hospitalization and treatment</a:t>
            </a:r>
          </a:p>
        </p:txBody>
      </p:sp>
      <p:pic>
        <p:nvPicPr>
          <p:cNvPr id="7" name="Picture Placeholder 7">
            <a:extLst>
              <a:ext uri="{FF2B5EF4-FFF2-40B4-BE49-F238E27FC236}">
                <a16:creationId xmlns:a16="http://schemas.microsoft.com/office/drawing/2014/main" id="{233EDD5D-4B5B-4F97-B4EB-16C20DC823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26" t="21581" r="-1" b="1"/>
          <a:stretch/>
        </p:blipFill>
        <p:spPr>
          <a:xfrm>
            <a:off x="6573803" y="0"/>
            <a:ext cx="5618198" cy="6868160"/>
          </a:xfrm>
          <a:prstGeom prst="rect">
            <a:avLst/>
          </a:prstGeom>
        </p:spPr>
      </p:pic>
    </p:spTree>
    <p:extLst>
      <p:ext uri="{BB962C8B-B14F-4D97-AF65-F5344CB8AC3E}">
        <p14:creationId xmlns:p14="http://schemas.microsoft.com/office/powerpoint/2010/main" val="299990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36"/>
            <a:ext cx="12192000" cy="6858000"/>
          </a:xfrm>
          <a:prstGeom prst="rect">
            <a:avLst/>
          </a:prstGeom>
        </p:spPr>
      </p:pic>
      <p:sp>
        <p:nvSpPr>
          <p:cNvPr id="9" name="Rectangle 8"/>
          <p:cNvSpPr/>
          <p:nvPr/>
        </p:nvSpPr>
        <p:spPr>
          <a:xfrm>
            <a:off x="981916" y="5010529"/>
            <a:ext cx="5876084" cy="1580771"/>
          </a:xfrm>
          <a:prstGeom prst="rect">
            <a:avLst/>
          </a:prstGeom>
          <a:solidFill>
            <a:schemeClr val="bg1"/>
          </a:solidFill>
          <a:ln>
            <a:solidFill>
              <a:srgbClr val="FFC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87170924"/>
              </p:ext>
            </p:extLst>
          </p:nvPr>
        </p:nvGraphicFramePr>
        <p:xfrm>
          <a:off x="981914" y="1498721"/>
          <a:ext cx="5876085" cy="3392491"/>
        </p:xfrm>
        <a:graphic>
          <a:graphicData uri="http://schemas.openxmlformats.org/drawingml/2006/table">
            <a:tbl>
              <a:tblPr firstRow="1" bandRow="1">
                <a:tableStyleId>{2D5ABB26-0587-4C30-8999-92F81FD0307C}</a:tableStyleId>
              </a:tblPr>
              <a:tblGrid>
                <a:gridCol w="5876085">
                  <a:extLst>
                    <a:ext uri="{9D8B030D-6E8A-4147-A177-3AD203B41FA5}">
                      <a16:colId xmlns:a16="http://schemas.microsoft.com/office/drawing/2014/main" val="2945946761"/>
                    </a:ext>
                  </a:extLst>
                </a:gridCol>
              </a:tblGrid>
              <a:tr h="331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Arial" panose="020B0604020202020204" pitchFamily="34" charset="0"/>
                          <a:ea typeface="+mn-ea"/>
                          <a:cs typeface="Arial" panose="020B0604020202020204" pitchFamily="34" charset="0"/>
                        </a:rPr>
                        <a:t>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BAA"/>
                    </a:solidFill>
                  </a:tcPr>
                </a:tc>
                <a:extLst>
                  <a:ext uri="{0D108BD9-81ED-4DB2-BD59-A6C34878D82A}">
                    <a16:rowId xmlns:a16="http://schemas.microsoft.com/office/drawing/2014/main" val="3241582667"/>
                  </a:ext>
                </a:extLst>
              </a:tr>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Room and boarding</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967024"/>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Doctors fees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387435"/>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Intensive Care Unit</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1106250"/>
                  </a:ext>
                </a:extLst>
              </a:tr>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Nursing expenses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391440"/>
                  </a:ext>
                </a:extLst>
              </a:tr>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Surgical fees, operating theatre, anesthesia and oxygen and their administration</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028572"/>
                  </a:ext>
                </a:extLst>
              </a:tr>
              <a:tr h="260839">
                <a:tc>
                  <a:txBody>
                    <a:bodyPr/>
                    <a:lstStyle/>
                    <a:p>
                      <a:pPr marL="171450" marR="0" lvl="0" indent="-171450" algn="l" defTabSz="1104900" rtl="0" eaLnBrk="1" fontAlgn="base" latinLnBrk="0" hangingPunct="1">
                        <a:lnSpc>
                          <a:spcPts val="1440"/>
                        </a:lnSpc>
                        <a:spcBef>
                          <a:spcPct val="20000"/>
                        </a:spcBef>
                        <a:spcAft>
                          <a:spcPct val="0"/>
                        </a:spcAft>
                        <a:buClrTx/>
                        <a:buSzTx/>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Physical therapy</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044677"/>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Drugs and medicines consumed on the premises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93068"/>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Hospital miscellaneous services (such as laboratory, x-ray, diagnostic tests)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9584131"/>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Dressing, ordinary splints and plaster casts</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1927085"/>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Costs of prosthetic devices if implanted during a surgical procedure</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8747473"/>
                  </a:ext>
                </a:extLst>
              </a:tr>
              <a:tr h="260839">
                <a:tc>
                  <a:txBody>
                    <a:bodyPr/>
                    <a:lstStyle/>
                    <a:p>
                      <a:pPr marL="171450" indent="-171450" algn="l">
                        <a:lnSpc>
                          <a:spcPts val="1440"/>
                        </a:lnSpc>
                        <a:spcBef>
                          <a:spcPct val="50000"/>
                        </a:spcBef>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Radiotherapy and chemotherapy</a:t>
                      </a:r>
                    </a:p>
                  </a:txBody>
                  <a:tcPr marL="100510" marR="100510" marT="50251" marB="502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9757154"/>
                  </a:ext>
                </a:extLst>
              </a:tr>
            </a:tbl>
          </a:graphicData>
        </a:graphic>
      </p:graphicFrame>
      <p:sp>
        <p:nvSpPr>
          <p:cNvPr id="11" name="PresentationTitle"/>
          <p:cNvSpPr txBox="1">
            <a:spLocks noChangeArrowheads="1"/>
          </p:cNvSpPr>
          <p:nvPr>
            <p:custDataLst>
              <p:tags r:id="rId1"/>
            </p:custDataLst>
          </p:nvPr>
        </p:nvSpPr>
        <p:spPr bwMode="gray">
          <a:xfrm>
            <a:off x="1083516" y="5095283"/>
            <a:ext cx="5685584" cy="1603003"/>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a:lnSpc>
                <a:spcPct val="100000"/>
              </a:lnSpc>
            </a:pPr>
            <a:r>
              <a:rPr lang="en-US" sz="1000" b="1" i="1" dirty="0">
                <a:solidFill>
                  <a:srgbClr val="005BAA"/>
                </a:solidFill>
                <a:latin typeface="Arial" panose="020B0604020202020204" pitchFamily="34" charset="0"/>
                <a:cs typeface="Arial" panose="020B0604020202020204" pitchFamily="34" charset="0"/>
              </a:rPr>
              <a:t>Note: </a:t>
            </a:r>
            <a:r>
              <a:rPr lang="en-US" sz="1000" i="1" dirty="0">
                <a:solidFill>
                  <a:schemeClr val="tx1">
                    <a:lumMod val="65000"/>
                    <a:lumOff val="35000"/>
                  </a:schemeClr>
                </a:solidFill>
                <a:latin typeface="Arial" panose="020B0604020202020204" pitchFamily="34" charset="0"/>
                <a:cs typeface="Arial" panose="020B0604020202020204" pitchFamily="34" charset="0"/>
              </a:rPr>
              <a:t>The expenses are payable provided they are incurred in India and within the policy period. Expenses will be reimbursed to the covered member depending on the level of cover that he/she is entitled to.</a:t>
            </a:r>
          </a:p>
          <a:p>
            <a:pPr>
              <a:lnSpc>
                <a:spcPct val="100000"/>
              </a:lnSpc>
              <a:spcBef>
                <a:spcPts val="500"/>
              </a:spcBef>
            </a:pPr>
            <a:r>
              <a:rPr lang="en-US" sz="1000" i="1" dirty="0">
                <a:solidFill>
                  <a:schemeClr val="tx1">
                    <a:lumMod val="65000"/>
                    <a:lumOff val="35000"/>
                  </a:schemeClr>
                </a:solidFill>
                <a:latin typeface="Arial" panose="020B0604020202020204" pitchFamily="34" charset="0"/>
                <a:cs typeface="Arial" panose="020B0604020202020204" pitchFamily="34" charset="0"/>
              </a:rPr>
              <a:t>Expenses on hospitalization for minimum period of 24 hours are admissible.  However this time limit will not apply for specific treatments i.e. Dialysis, Chemotherapy, Radiotherapy, Eye surgery, Dental Surgery (in case of Accident), Lithotripsy (kidney stone removal), Tonsillectomy, D &amp; C taken in the Hospital/Nursing home and the insured is discharged on the same day of the treatment will be considered to be taken under hospitalization Benefit, however under pre authorization (cashless) only.</a:t>
            </a:r>
          </a:p>
          <a:p>
            <a:pPr>
              <a:lnSpc>
                <a:spcPct val="100000"/>
              </a:lnSpc>
            </a:pPr>
            <a:endParaRPr lang="en-US" sz="1000" i="1" dirty="0">
              <a:solidFill>
                <a:schemeClr val="tx1">
                  <a:lumMod val="65000"/>
                  <a:lumOff val="35000"/>
                </a:schemeClr>
              </a:solidFill>
              <a:latin typeface="Ubuntu" panose="020B0504030602030204" pitchFamily="34" charset="0"/>
            </a:endParaRPr>
          </a:p>
        </p:txBody>
      </p:sp>
      <p:sp>
        <p:nvSpPr>
          <p:cNvPr id="12" name="PresentationTitle"/>
          <p:cNvSpPr txBox="1">
            <a:spLocks noChangeArrowheads="1"/>
          </p:cNvSpPr>
          <p:nvPr>
            <p:custDataLst>
              <p:tags r:id="rId2"/>
            </p:custDataLst>
          </p:nvPr>
        </p:nvSpPr>
        <p:spPr bwMode="gray">
          <a:xfrm>
            <a:off x="981914" y="816620"/>
            <a:ext cx="287001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b="1" kern="0" dirty="0">
                <a:solidFill>
                  <a:schemeClr val="tx1">
                    <a:lumMod val="75000"/>
                    <a:lumOff val="25000"/>
                  </a:schemeClr>
                </a:solidFill>
                <a:latin typeface="Arial" panose="020B0604020202020204" pitchFamily="34" charset="0"/>
                <a:cs typeface="Arial" panose="020B0604020202020204" pitchFamily="34" charset="0"/>
              </a:rPr>
              <a:t>Medical Benefits</a:t>
            </a:r>
            <a:endParaRPr lang="en-GB" sz="23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PresentationTitle"/>
          <p:cNvSpPr txBox="1">
            <a:spLocks noChangeArrowheads="1"/>
          </p:cNvSpPr>
          <p:nvPr>
            <p:custDataLst>
              <p:tags r:id="rId3"/>
            </p:custDataLst>
          </p:nvPr>
        </p:nvSpPr>
        <p:spPr bwMode="gray">
          <a:xfrm>
            <a:off x="3351554" y="816620"/>
            <a:ext cx="2594393" cy="3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86000"/>
              </a:lnSpc>
              <a:spcBef>
                <a:spcPct val="0"/>
              </a:spcBef>
              <a:spcAft>
                <a:spcPct val="0"/>
              </a:spcAft>
              <a:defRPr sz="28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a:lstStyle>
          <a:p>
            <a:pPr eaLnBrk="1" hangingPunct="1">
              <a:lnSpc>
                <a:spcPts val="3400"/>
              </a:lnSpc>
            </a:pPr>
            <a:r>
              <a:rPr lang="en-US" sz="2300" kern="0" dirty="0">
                <a:solidFill>
                  <a:srgbClr val="005BAA"/>
                </a:solidFill>
                <a:latin typeface="Arial" panose="020B0604020202020204" pitchFamily="34" charset="0"/>
                <a:cs typeface="Arial" panose="020B0604020202020204" pitchFamily="34" charset="0"/>
              </a:rPr>
              <a:t>Standard Coverage</a:t>
            </a:r>
            <a:endParaRPr lang="en-GB" sz="2300" kern="0" dirty="0">
              <a:solidFill>
                <a:srgbClr val="005B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041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2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4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4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0.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5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5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0.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6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6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AD94491DEF4B44A150FA3F2549CB1D" ma:contentTypeVersion="18" ma:contentTypeDescription="Create a new document." ma:contentTypeScope="" ma:versionID="5dabd2b90c5d2454d107c459e32f4d86">
  <xsd:schema xmlns:xsd="http://www.w3.org/2001/XMLSchema" xmlns:xs="http://www.w3.org/2001/XMLSchema" xmlns:p="http://schemas.microsoft.com/office/2006/metadata/properties" xmlns:ns2="a45b8cff-6804-421f-b411-4a9ae0c1412a" xmlns:ns3="10ccc1a2-54c8-489c-b7a6-713f5c5f384f" targetNamespace="http://schemas.microsoft.com/office/2006/metadata/properties" ma:root="true" ma:fieldsID="59c27c8203f83a19d1bcac16b2b01ca2" ns2:_="" ns3:_="">
    <xsd:import namespace="a45b8cff-6804-421f-b411-4a9ae0c1412a"/>
    <xsd:import namespace="10ccc1a2-54c8-489c-b7a6-713f5c5f38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b8cff-6804-421f-b411-4a9ae0c141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4cc4da-0e40-407f-b6c5-d3eec7ba93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ccc1a2-54c8-489c-b7a6-713f5c5f384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5f7358-9e14-478e-a953-38bdf8ccddd2}" ma:internalName="TaxCatchAll" ma:showField="CatchAllData" ma:web="10ccc1a2-54c8-489c-b7a6-713f5c5f38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ccc1a2-54c8-489c-b7a6-713f5c5f384f" xsi:nil="true"/>
    <lcf76f155ced4ddcb4097134ff3c332f xmlns="a45b8cff-6804-421f-b411-4a9ae0c141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A73CE-4B1A-422D-BDB1-0352820941B8}"/>
</file>

<file path=customXml/itemProps2.xml><?xml version="1.0" encoding="utf-8"?>
<ds:datastoreItem xmlns:ds="http://schemas.openxmlformats.org/officeDocument/2006/customXml" ds:itemID="{525B9444-A8E1-4C72-BA7E-F2866D20C83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135B7D6-E1A2-45BF-BE36-0CB6CC53F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16594</TotalTime>
  <Words>5834</Words>
  <Application>Microsoft Office PowerPoint</Application>
  <PresentationFormat>Widescreen</PresentationFormat>
  <Paragraphs>804</Paragraphs>
  <Slides>39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Calibri</vt:lpstr>
      <vt:lpstr>Calibri Light</vt:lpstr>
      <vt:lpstr>MMC Display</vt:lpstr>
      <vt:lpstr>Mute</vt:lpstr>
      <vt:lpstr>Slate Pro Bk</vt:lpstr>
      <vt:lpstr>Ubuntu</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Avinash Anto</dc:creator>
  <cp:lastModifiedBy>Geetha Hs/HUMAN RESOURCES/SYNGENE</cp:lastModifiedBy>
  <cp:revision>617</cp:revision>
  <dcterms:created xsi:type="dcterms:W3CDTF">2020-02-14T08:19:39Z</dcterms:created>
  <dcterms:modified xsi:type="dcterms:W3CDTF">2023-06-06T09:08:04Z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2022-07-04T04:28:55Z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c8d3511b-e568-4fe4-930c-af5738f535f6</vt:lpwstr>
  </property>
  <property fmtid="{D5CDD505-2E9C-101B-9397-08002B2CF9AE}" pid="8" name="MSIP_Label_38f1469a-2c2a-4aee-b92b-090d4c5468ff_ContentBits">
    <vt:lpwstr>0</vt:lpwstr>
  </property>
  <property fmtid="{D5CDD505-2E9C-101B-9397-08002B2CF9AE}" pid="9" name="ContentTypeId">
    <vt:lpwstr>0x01010034AD94491DEF4B44A150FA3F2549CB1D</vt:lpwstr>
  </property>
</Properties>
</file>